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3"/>
  </p:notesMasterIdLst>
  <p:sldIdLst>
    <p:sldId id="283" r:id="rId2"/>
    <p:sldId id="298" r:id="rId3"/>
    <p:sldId id="299" r:id="rId4"/>
    <p:sldId id="297" r:id="rId5"/>
    <p:sldId id="301" r:id="rId6"/>
    <p:sldId id="303" r:id="rId7"/>
    <p:sldId id="302" r:id="rId8"/>
    <p:sldId id="317" r:id="rId9"/>
    <p:sldId id="306" r:id="rId10"/>
    <p:sldId id="304" r:id="rId11"/>
    <p:sldId id="305" r:id="rId12"/>
    <p:sldId id="307" r:id="rId13"/>
    <p:sldId id="314" r:id="rId14"/>
    <p:sldId id="309" r:id="rId15"/>
    <p:sldId id="322" r:id="rId16"/>
    <p:sldId id="310" r:id="rId17"/>
    <p:sldId id="311" r:id="rId18"/>
    <p:sldId id="319" r:id="rId19"/>
    <p:sldId id="321" r:id="rId20"/>
    <p:sldId id="320" r:id="rId21"/>
    <p:sldId id="323"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85CD2A0-056D-1644-B17F-9F999D1D6E60}" v="553" dt="2024-09-11T14:06:37.00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37"/>
    <p:restoredTop sz="75323"/>
  </p:normalViewPr>
  <p:slideViewPr>
    <p:cSldViewPr snapToGrid="0">
      <p:cViewPr varScale="1">
        <p:scale>
          <a:sx n="89" d="100"/>
          <a:sy n="89" d="100"/>
        </p:scale>
        <p:origin x="472"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884895C-0480-B846-A49E-9264C836FF7A}" type="datetimeFigureOut">
              <a:rPr lang="en-US" smtClean="0"/>
              <a:t>9/9/24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97CBD7-617C-F241-BF49-3FB56A955341}" type="slidenum">
              <a:rPr lang="en-US" smtClean="0"/>
              <a:t>‹#›</a:t>
            </a:fld>
            <a:endParaRPr lang="en-US"/>
          </a:p>
        </p:txBody>
      </p:sp>
    </p:spTree>
    <p:extLst>
      <p:ext uri="{BB962C8B-B14F-4D97-AF65-F5344CB8AC3E}">
        <p14:creationId xmlns:p14="http://schemas.microsoft.com/office/powerpoint/2010/main" val="40690341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228600" lvl="0" indent="-228600" algn="l" rtl="0">
              <a:spcBef>
                <a:spcPts val="0"/>
              </a:spcBef>
              <a:spcAft>
                <a:spcPts val="0"/>
              </a:spcAft>
              <a:buAutoNum type="arabicPeriod"/>
            </a:pPr>
            <a:endParaRPr lang="en-US" dirty="0"/>
          </a:p>
          <a:p>
            <a:pPr marL="228600" lvl="0" indent="-228600" algn="l" rtl="0">
              <a:spcBef>
                <a:spcPts val="0"/>
              </a:spcBef>
              <a:spcAft>
                <a:spcPts val="0"/>
              </a:spcAft>
              <a:buAutoNum type="arabicPeriod"/>
            </a:pPr>
            <a:r>
              <a:rPr lang="en-US" dirty="0"/>
              <a:t>Convolution based models and transformers are the most prominent Dl workloads. The images in the slide here says that if you increase the params in the model your task </a:t>
            </a:r>
            <a:r>
              <a:rPr lang="en-US" dirty="0" err="1"/>
              <a:t>perormance</a:t>
            </a:r>
            <a:r>
              <a:rPr lang="en-US" dirty="0"/>
              <a:t> </a:t>
            </a:r>
            <a:r>
              <a:rPr lang="en-US" dirty="0" err="1"/>
              <a:t>singificantly</a:t>
            </a:r>
            <a:r>
              <a:rPr lang="en-US" dirty="0"/>
              <a:t> improves. For convolution based models, </a:t>
            </a:r>
            <a:r>
              <a:rPr lang="en-US" dirty="0" err="1"/>
              <a:t>imageNet</a:t>
            </a:r>
            <a:r>
              <a:rPr lang="en-US" dirty="0"/>
              <a:t> visual recognition challenge is one of the classic challenge where researches develop accurate model to classify the images on the given </a:t>
            </a:r>
            <a:r>
              <a:rPr lang="en-US" dirty="0" err="1"/>
              <a:t>dataset.In</a:t>
            </a:r>
            <a:r>
              <a:rPr lang="en-US" dirty="0"/>
              <a:t> the left hand image we see improve in performance over the years due to increase in the model size. Same trend is witnessed on the right hand image as </a:t>
            </a:r>
            <a:r>
              <a:rPr lang="en-US" dirty="0" err="1"/>
              <a:t>well.This</a:t>
            </a:r>
            <a:r>
              <a:rPr lang="en-US" dirty="0"/>
              <a:t> image here represents top-1 accuracy of various models on ImageNet Validation set. Red dot shows 84.3% accuracy(top-1) accuracy of the </a:t>
            </a:r>
            <a:r>
              <a:rPr lang="en-US" dirty="0" err="1"/>
              <a:t>AmoebaNet</a:t>
            </a:r>
            <a:r>
              <a:rPr lang="en-US" dirty="0"/>
              <a:t> model trained by </a:t>
            </a:r>
            <a:r>
              <a:rPr lang="en-US" dirty="0" err="1"/>
              <a:t>Gpipe</a:t>
            </a:r>
            <a:r>
              <a:rPr lang="en-US" dirty="0"/>
              <a:t>. Each of these works demonstrated that increasing size of models improves the task performance. </a:t>
            </a:r>
          </a:p>
          <a:p>
            <a:pPr marL="228600" lvl="0" indent="-228600" algn="l" rtl="0">
              <a:spcBef>
                <a:spcPts val="0"/>
              </a:spcBef>
              <a:spcAft>
                <a:spcPts val="0"/>
              </a:spcAft>
              <a:buAutoNum type="arabicPeriod"/>
            </a:pPr>
            <a:endParaRPr lang="en-US" dirty="0"/>
          </a:p>
          <a:p>
            <a:pPr marL="228600" lvl="0" indent="-228600" algn="l" rtl="0">
              <a:spcBef>
                <a:spcPts val="0"/>
              </a:spcBef>
              <a:spcAft>
                <a:spcPts val="0"/>
              </a:spcAft>
              <a:buAutoNum type="arabicPeriod"/>
            </a:pPr>
            <a:r>
              <a:rPr lang="en-US" dirty="0"/>
              <a:t>There are </a:t>
            </a:r>
            <a:r>
              <a:rPr lang="en-US" b="1" dirty="0"/>
              <a:t>6 normal cell layers</a:t>
            </a:r>
            <a:r>
              <a:rPr lang="en-US" dirty="0"/>
              <a:t> (L = 6), meaning the model has 6 blocks of layers that extract features while maintaining the input's spatial </a:t>
            </a:r>
            <a:r>
              <a:rPr lang="en-US" dirty="0" err="1"/>
              <a:t>resolution.Each</a:t>
            </a:r>
            <a:r>
              <a:rPr lang="en-US" dirty="0"/>
              <a:t> layer has a </a:t>
            </a:r>
            <a:r>
              <a:rPr lang="en-US" b="1" dirty="0"/>
              <a:t>filter size of 512</a:t>
            </a:r>
            <a:r>
              <a:rPr lang="en-US" dirty="0"/>
              <a:t> (D = 512), meaning there are 512 filters or channels used for feature extraction at each layer.</a:t>
            </a:r>
            <a:endParaRPr dirty="0"/>
          </a:p>
        </p:txBody>
      </p:sp>
      <p:sp>
        <p:nvSpPr>
          <p:cNvPr id="143" name="Google Shape;14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2211219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228600" lvl="0" indent="-228600" algn="l" rtl="0">
              <a:spcBef>
                <a:spcPts val="0"/>
              </a:spcBef>
              <a:spcAft>
                <a:spcPts val="0"/>
              </a:spcAft>
              <a:buAutoNum type="arabicPeriod"/>
            </a:pPr>
            <a:endParaRPr lang="en-US" dirty="0"/>
          </a:p>
          <a:p>
            <a:pPr marL="228600" lvl="0" indent="-228600" algn="l" rtl="0">
              <a:spcBef>
                <a:spcPts val="0"/>
              </a:spcBef>
              <a:spcAft>
                <a:spcPts val="0"/>
              </a:spcAft>
              <a:buAutoNum type="arabicPeriod"/>
            </a:pPr>
            <a:r>
              <a:rPr lang="en-US" dirty="0"/>
              <a:t>. Need to check how different version of models knowledge cutoff influence on accuracy</a:t>
            </a:r>
            <a:endParaRPr dirty="0"/>
          </a:p>
        </p:txBody>
      </p:sp>
      <p:sp>
        <p:nvSpPr>
          <p:cNvPr id="143" name="Google Shape;14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501229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228600" lvl="0" indent="-228600" algn="l" rtl="0">
              <a:spcBef>
                <a:spcPts val="0"/>
              </a:spcBef>
              <a:spcAft>
                <a:spcPts val="0"/>
              </a:spcAft>
              <a:buAutoNum type="arabicPeriod"/>
            </a:pPr>
            <a:endParaRPr lang="en-US" dirty="0"/>
          </a:p>
          <a:p>
            <a:pPr marL="228600" lvl="0" indent="-228600" algn="l" rtl="0">
              <a:spcBef>
                <a:spcPts val="0"/>
              </a:spcBef>
              <a:spcAft>
                <a:spcPts val="0"/>
              </a:spcAft>
              <a:buAutoNum type="arabicPeriod"/>
            </a:pPr>
            <a:r>
              <a:rPr lang="en-US" dirty="0"/>
              <a:t>. Need to check how different version of models knowledge cutoff influence on accuracy</a:t>
            </a:r>
          </a:p>
          <a:p>
            <a:pPr marL="228600" lvl="0" indent="-228600" algn="l" rtl="0">
              <a:spcBef>
                <a:spcPts val="0"/>
              </a:spcBef>
              <a:spcAft>
                <a:spcPts val="0"/>
              </a:spcAft>
              <a:buAutoNum type="arabicPeriod"/>
            </a:pPr>
            <a:endParaRPr lang="en-US" dirty="0"/>
          </a:p>
          <a:p>
            <a:pPr marL="228600" lvl="0" indent="-228600" algn="l" rtl="0">
              <a:spcBef>
                <a:spcPts val="0"/>
              </a:spcBef>
              <a:spcAft>
                <a:spcPts val="0"/>
              </a:spcAft>
              <a:buAutoNum type="arabicPeriod"/>
            </a:pPr>
            <a:endParaRPr lang="en-US" dirty="0"/>
          </a:p>
          <a:p>
            <a:pPr marL="228600" lvl="0" indent="-228600" algn="l" rtl="0">
              <a:spcBef>
                <a:spcPts val="0"/>
              </a:spcBef>
              <a:spcAft>
                <a:spcPts val="0"/>
              </a:spcAft>
              <a:buAutoNum type="arabicPeriod"/>
            </a:pPr>
            <a:r>
              <a:rPr lang="en-US" dirty="0"/>
              <a:t>O(</a:t>
            </a:r>
            <a:r>
              <a:rPr lang="en-US" dirty="0" err="1"/>
              <a:t>NxL</a:t>
            </a:r>
            <a:r>
              <a:rPr lang="en-US" dirty="0"/>
              <a:t>) is memory requirements without partitioning and re-materialization. N=minibatch size and L =num layers. This is because you need to store activation for all N samples at every layer.</a:t>
            </a:r>
          </a:p>
          <a:p>
            <a:pPr marL="228600" lvl="0" indent="-228600" algn="l" rtl="0">
              <a:spcBef>
                <a:spcPts val="0"/>
              </a:spcBef>
              <a:spcAft>
                <a:spcPts val="0"/>
              </a:spcAft>
              <a:buAutoNum type="arabicPeriod"/>
            </a:pPr>
            <a:r>
              <a:rPr lang="en-US" dirty="0"/>
              <a:t>However with partitioning and re-materialization, it is reduced to N+L/k*N/M where N = for storing the activation of N samples art partition boundary and O(L/K*N/M) is </a:t>
            </a:r>
            <a:r>
              <a:rPr lang="en-US" dirty="0" err="1"/>
              <a:t>rematerialiation</a:t>
            </a:r>
            <a:r>
              <a:rPr lang="en-US" dirty="0"/>
              <a:t> cost for storing re-computed forward activation of its partition where L/K partitions stored in the accelerator and it process N/M minibatch </a:t>
            </a:r>
            <a:r>
              <a:rPr lang="en-US" dirty="0" err="1"/>
              <a:t>smaples</a:t>
            </a:r>
            <a:r>
              <a:rPr lang="en-US" dirty="0"/>
              <a:t> </a:t>
            </a:r>
          </a:p>
          <a:p>
            <a:pPr marL="228600" lvl="0" indent="-228600" algn="l" rtl="0">
              <a:spcBef>
                <a:spcPts val="0"/>
              </a:spcBef>
              <a:spcAft>
                <a:spcPts val="0"/>
              </a:spcAft>
              <a:buAutoNum type="arabicPeriod"/>
            </a:pPr>
            <a:endParaRPr lang="en-US" dirty="0"/>
          </a:p>
          <a:p>
            <a:pPr marL="228600" lvl="0" indent="-228600" algn="l" rtl="0">
              <a:spcBef>
                <a:spcPts val="0"/>
              </a:spcBef>
              <a:spcAft>
                <a:spcPts val="0"/>
              </a:spcAft>
              <a:buAutoNum type="arabicPeriod"/>
            </a:pPr>
            <a:endParaRPr lang="en-US" dirty="0"/>
          </a:p>
          <a:p>
            <a:pPr marL="228600" lvl="0" indent="-228600" algn="l" rtl="0">
              <a:spcBef>
                <a:spcPts val="0"/>
              </a:spcBef>
              <a:spcAft>
                <a:spcPts val="0"/>
              </a:spcAft>
              <a:buAutoNum type="arabicPeriod"/>
            </a:pPr>
            <a:r>
              <a:rPr lang="en-US" dirty="0"/>
              <a:t>Bubble time = total number of bubbles/pipeline steps ; time taken to proc</a:t>
            </a:r>
          </a:p>
        </p:txBody>
      </p:sp>
      <p:sp>
        <p:nvSpPr>
          <p:cNvPr id="143" name="Google Shape;14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847423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228600" lvl="0" indent="-228600" algn="l" rtl="0">
              <a:spcBef>
                <a:spcPts val="0"/>
              </a:spcBef>
              <a:spcAft>
                <a:spcPts val="0"/>
              </a:spcAft>
              <a:buAutoNum type="arabicPeriod"/>
            </a:pPr>
            <a:endParaRPr lang="en-US" dirty="0"/>
          </a:p>
          <a:p>
            <a:pPr marL="228600" lvl="0" indent="-228600" algn="l" rtl="0">
              <a:spcBef>
                <a:spcPts val="0"/>
              </a:spcBef>
              <a:spcAft>
                <a:spcPts val="0"/>
              </a:spcAft>
              <a:buAutoNum type="arabicPeriod"/>
            </a:pPr>
            <a:r>
              <a:rPr lang="en-US" dirty="0"/>
              <a:t>. They expect both re-materialization and </a:t>
            </a:r>
            <a:r>
              <a:rPr lang="en-US" dirty="0" err="1"/>
              <a:t>pipelione</a:t>
            </a:r>
            <a:r>
              <a:rPr lang="en-US" dirty="0"/>
              <a:t> parallelism to benefit memory utilization thus make fitting giant models feasible. Without </a:t>
            </a:r>
            <a:r>
              <a:rPr lang="en-US" dirty="0" err="1"/>
              <a:t>Gpipe</a:t>
            </a:r>
            <a:r>
              <a:rPr lang="en-US" dirty="0"/>
              <a:t>, single GPU could fit82M parameter model. However, with re-materialization and batch splitting on same </a:t>
            </a:r>
            <a:r>
              <a:rPr lang="en-US" dirty="0" err="1"/>
              <a:t>songle</a:t>
            </a:r>
            <a:r>
              <a:rPr lang="en-US" dirty="0"/>
              <a:t> GPU they could accommodate 318M model reducing activation memory from 6.26GB to 3.46GB. With model parallelism, the could scale </a:t>
            </a:r>
            <a:r>
              <a:rPr lang="en-US" dirty="0" err="1"/>
              <a:t>uprto</a:t>
            </a:r>
            <a:r>
              <a:rPr lang="en-US" dirty="0"/>
              <a:t> 1.8GB model on 8 accelerator. For </a:t>
            </a:r>
            <a:r>
              <a:rPr lang="en-US" dirty="0" err="1"/>
              <a:t>amoebanet</a:t>
            </a:r>
            <a:r>
              <a:rPr lang="en-US" dirty="0"/>
              <a:t> model size did not linearly </a:t>
            </a:r>
            <a:r>
              <a:rPr lang="en-US" dirty="0" err="1"/>
              <a:t>scasle</a:t>
            </a:r>
            <a:r>
              <a:rPr lang="en-US" dirty="0"/>
              <a:t> with number of accelerators due to imbalance  </a:t>
            </a:r>
            <a:r>
              <a:rPr lang="en-US" dirty="0" err="1"/>
              <a:t>dsitributioon</a:t>
            </a:r>
            <a:r>
              <a:rPr lang="en-US" dirty="0"/>
              <a:t> of model params over different layers in </a:t>
            </a:r>
            <a:r>
              <a:rPr lang="en-US" dirty="0" err="1"/>
              <a:t>amoebanet</a:t>
            </a:r>
            <a:endParaRPr dirty="0"/>
          </a:p>
        </p:txBody>
      </p:sp>
      <p:sp>
        <p:nvSpPr>
          <p:cNvPr id="143" name="Google Shape;14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873166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228600" lvl="0" indent="-228600" algn="l" rtl="0">
              <a:spcBef>
                <a:spcPts val="0"/>
              </a:spcBef>
              <a:spcAft>
                <a:spcPts val="0"/>
              </a:spcAft>
              <a:buAutoNum type="arabicPeriod"/>
            </a:pPr>
            <a:r>
              <a:rPr lang="en-US" b="1" dirty="0"/>
              <a:t>Normalized training throughput</a:t>
            </a:r>
            <a:r>
              <a:rPr lang="en-US" dirty="0"/>
              <a:t> is the rate at which a model processes data during training, adjusted for factors like model size, batch size, and hardware differences. Here they varied # of </a:t>
            </a:r>
            <a:r>
              <a:rPr lang="en-US" dirty="0" err="1"/>
              <a:t>acceleratoes</a:t>
            </a:r>
            <a:r>
              <a:rPr lang="en-US" dirty="0"/>
              <a:t> and partitions and accelerators. They observed bubble time not </a:t>
            </a:r>
            <a:r>
              <a:rPr lang="en-US" dirty="0" err="1"/>
              <a:t>apparentwhen</a:t>
            </a:r>
            <a:r>
              <a:rPr lang="en-US" dirty="0"/>
              <a:t> </a:t>
            </a:r>
            <a:r>
              <a:rPr lang="en-US" dirty="0" err="1"/>
              <a:t>microbatch</a:t>
            </a:r>
            <a:r>
              <a:rPr lang="en-US" dirty="0"/>
              <a:t> size &gt; 4*K.</a:t>
            </a:r>
          </a:p>
          <a:p>
            <a:pPr marL="228600" lvl="0" indent="-228600" algn="l" rtl="0">
              <a:spcBef>
                <a:spcPts val="0"/>
              </a:spcBef>
              <a:spcAft>
                <a:spcPts val="0"/>
              </a:spcAft>
              <a:buAutoNum type="arabicPeriod"/>
            </a:pPr>
            <a:r>
              <a:rPr lang="en-US" dirty="0"/>
              <a:t>For </a:t>
            </a:r>
            <a:r>
              <a:rPr lang="en-US" dirty="0" err="1"/>
              <a:t>transfotrmers</a:t>
            </a:r>
            <a:r>
              <a:rPr lang="en-US" dirty="0"/>
              <a:t>, they observed training throughput </a:t>
            </a:r>
            <a:r>
              <a:rPr lang="en-US" dirty="0" err="1"/>
              <a:t>scaleslinearly</a:t>
            </a:r>
            <a:r>
              <a:rPr lang="en-US" dirty="0"/>
              <a:t> with number of </a:t>
            </a:r>
            <a:r>
              <a:rPr lang="en-US" dirty="0" err="1"/>
              <a:t>devices.Amebanet</a:t>
            </a:r>
            <a:r>
              <a:rPr lang="en-US" dirty="0"/>
              <a:t> achieves subpar speedup due to imbalanced distribution.</a:t>
            </a:r>
          </a:p>
          <a:p>
            <a:pPr marL="228600" lvl="0" indent="-228600" algn="l" rtl="0">
              <a:spcBef>
                <a:spcPts val="0"/>
              </a:spcBef>
              <a:spcAft>
                <a:spcPts val="0"/>
              </a:spcAft>
              <a:buAutoNum type="arabicPeriod"/>
            </a:pPr>
            <a:r>
              <a:rPr lang="en-US" dirty="0"/>
              <a:t>When M=1 there is no parallelism , regardless of the number of accelerators, through remains relatively constant.</a:t>
            </a:r>
          </a:p>
          <a:p>
            <a:pPr marL="228600" lvl="0" indent="-228600" algn="l" rtl="0">
              <a:spcBef>
                <a:spcPts val="0"/>
              </a:spcBef>
              <a:spcAft>
                <a:spcPts val="0"/>
              </a:spcAft>
              <a:buAutoNum type="arabicPeriod"/>
            </a:pPr>
            <a:endParaRPr dirty="0"/>
          </a:p>
        </p:txBody>
      </p:sp>
      <p:sp>
        <p:nvSpPr>
          <p:cNvPr id="143" name="Google Shape;14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5147828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228600" lvl="0" indent="-228600" algn="l" rtl="0">
              <a:spcBef>
                <a:spcPts val="0"/>
              </a:spcBef>
              <a:spcAft>
                <a:spcPts val="0"/>
              </a:spcAft>
              <a:buAutoNum type="arabicPeriod"/>
            </a:pPr>
            <a:r>
              <a:rPr lang="en-US" dirty="0"/>
              <a:t>They ran experiments on NVIDIA P100 GPU without </a:t>
            </a:r>
            <a:r>
              <a:rPr lang="en-US" dirty="0" err="1"/>
              <a:t>NVLinks</a:t>
            </a:r>
            <a:r>
              <a:rPr lang="en-US" dirty="0"/>
              <a:t>. So data transfer has </a:t>
            </a:r>
            <a:r>
              <a:rPr lang="en-US" dirty="0" err="1"/>
              <a:t>ot</a:t>
            </a:r>
            <a:r>
              <a:rPr lang="en-US" dirty="0"/>
              <a:t> be through PCI-e bus </a:t>
            </a:r>
            <a:r>
              <a:rPr lang="en-US" dirty="0" err="1"/>
              <a:t>ewhich</a:t>
            </a:r>
            <a:r>
              <a:rPr lang="en-US" dirty="0"/>
              <a:t> is relatively slower comparted NVLINK. There is 2.7x speedup and 3.3x </a:t>
            </a:r>
            <a:r>
              <a:rPr lang="en-US" dirty="0" err="1"/>
              <a:t>sppedup</a:t>
            </a:r>
            <a:r>
              <a:rPr lang="en-US" dirty="0"/>
              <a:t> for transformer</a:t>
            </a:r>
          </a:p>
          <a:p>
            <a:pPr marL="228600" lvl="0" indent="-228600" algn="l" rtl="0">
              <a:spcBef>
                <a:spcPts val="0"/>
              </a:spcBef>
              <a:spcAft>
                <a:spcPts val="0"/>
              </a:spcAft>
              <a:buAutoNum type="arabicPeriod"/>
            </a:pPr>
            <a:r>
              <a:rPr lang="en-US" dirty="0"/>
              <a:t>Communication bandwidth between devices is no longer a bottleneck for model parallelism since </a:t>
            </a:r>
            <a:r>
              <a:rPr lang="en-US" dirty="0" err="1"/>
              <a:t>gpipe</a:t>
            </a:r>
            <a:r>
              <a:rPr lang="en-US" dirty="0"/>
              <a:t> </a:t>
            </a:r>
            <a:r>
              <a:rPr lang="en-US" dirty="0" err="1"/>
              <a:t>transfrer</a:t>
            </a:r>
            <a:r>
              <a:rPr lang="en-US" dirty="0"/>
              <a:t> activation tensors at boundaries of </a:t>
            </a:r>
            <a:r>
              <a:rPr lang="en-US" dirty="0" err="1"/>
              <a:t>partiutions</a:t>
            </a:r>
            <a:endParaRPr dirty="0"/>
          </a:p>
        </p:txBody>
      </p:sp>
      <p:sp>
        <p:nvSpPr>
          <p:cNvPr id="143" name="Google Shape;14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8842391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228600" lvl="0" indent="-228600" algn="l" rtl="0">
              <a:spcBef>
                <a:spcPts val="0"/>
              </a:spcBef>
              <a:spcAft>
                <a:spcPts val="0"/>
              </a:spcAft>
              <a:buAutoNum type="arabicPeriod"/>
            </a:pPr>
            <a:endParaRPr lang="en-US" dirty="0"/>
          </a:p>
          <a:p>
            <a:pPr marL="228600" lvl="0" indent="-228600" algn="l" rtl="0">
              <a:spcBef>
                <a:spcPts val="0"/>
              </a:spcBef>
              <a:spcAft>
                <a:spcPts val="0"/>
              </a:spcAft>
              <a:buAutoNum type="arabicPeriod"/>
            </a:pPr>
            <a:r>
              <a:rPr lang="en-US" dirty="0"/>
              <a:t>. Need to check how different version of models knowledge cutoff influence on accuracy.</a:t>
            </a:r>
            <a:endParaRPr dirty="0"/>
          </a:p>
        </p:txBody>
      </p:sp>
      <p:sp>
        <p:nvSpPr>
          <p:cNvPr id="143" name="Google Shape;14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1540561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228600" lvl="0" indent="-228600" algn="l" rtl="0">
              <a:spcBef>
                <a:spcPts val="0"/>
              </a:spcBef>
              <a:spcAft>
                <a:spcPts val="0"/>
              </a:spcAft>
              <a:buAutoNum type="arabicPeriod"/>
            </a:pPr>
            <a:r>
              <a:rPr lang="en-US" dirty="0"/>
              <a:t>They scaled the architectures by increasing number of layers and increasing the hidden dimension in FFN layers and increasing number of attention heads</a:t>
            </a:r>
          </a:p>
          <a:p>
            <a:pPr marL="228600" lvl="0" indent="-228600" algn="l" rtl="0">
              <a:spcBef>
                <a:spcPts val="0"/>
              </a:spcBef>
              <a:spcAft>
                <a:spcPts val="0"/>
              </a:spcAft>
              <a:buAutoNum type="arabicPeriod"/>
            </a:pPr>
            <a:endParaRPr lang="en-US" dirty="0"/>
          </a:p>
          <a:p>
            <a:pPr marL="228600" lvl="0" indent="-228600" algn="l" rtl="0">
              <a:spcBef>
                <a:spcPts val="0"/>
              </a:spcBef>
              <a:spcAft>
                <a:spcPts val="0"/>
              </a:spcAft>
              <a:buAutoNum type="arabicPeriod"/>
            </a:pPr>
            <a:r>
              <a:rPr lang="en-US" dirty="0"/>
              <a:t>Increase in depth helps to increase the deep model </a:t>
            </a:r>
            <a:r>
              <a:rPr lang="en-US" dirty="0" err="1"/>
              <a:t>performns</a:t>
            </a:r>
            <a:r>
              <a:rPr lang="en-US" dirty="0"/>
              <a:t> on low-resource languages. Blue and yellow lines</a:t>
            </a:r>
          </a:p>
          <a:p>
            <a:pPr marL="228600" lvl="0" indent="-228600" algn="l" rtl="0">
              <a:spcBef>
                <a:spcPts val="0"/>
              </a:spcBef>
              <a:spcAft>
                <a:spcPts val="0"/>
              </a:spcAft>
              <a:buAutoNum type="arabicPeriod"/>
            </a:pPr>
            <a:endParaRPr lang="en-US" dirty="0"/>
          </a:p>
          <a:p>
            <a:pPr marL="228600" lvl="0" indent="-228600" algn="l" rtl="0">
              <a:spcBef>
                <a:spcPts val="0"/>
              </a:spcBef>
              <a:spcAft>
                <a:spcPts val="0"/>
              </a:spcAft>
              <a:buAutoNum type="arabicPeriod"/>
            </a:pPr>
            <a:endParaRPr dirty="0"/>
          </a:p>
        </p:txBody>
      </p:sp>
      <p:sp>
        <p:nvSpPr>
          <p:cNvPr id="143" name="Google Shape;14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5463265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228600" lvl="0" indent="-228600" algn="l" rtl="0">
              <a:spcBef>
                <a:spcPts val="0"/>
              </a:spcBef>
              <a:spcAft>
                <a:spcPts val="0"/>
              </a:spcAft>
              <a:buAutoNum type="arabicPeriod"/>
            </a:pPr>
            <a:r>
              <a:rPr lang="en-US" dirty="0"/>
              <a:t>To overcome memory limitations of single accelerator and scale deep neural network architectures more efficiently</a:t>
            </a:r>
          </a:p>
          <a:p>
            <a:pPr marL="228600" lvl="0" indent="-228600" algn="l" rtl="0">
              <a:spcBef>
                <a:spcPts val="0"/>
              </a:spcBef>
              <a:spcAft>
                <a:spcPts val="0"/>
              </a:spcAft>
              <a:buAutoNum type="arabicPeriod"/>
            </a:pPr>
            <a:endParaRPr lang="en-US" dirty="0"/>
          </a:p>
          <a:p>
            <a:pPr marL="228600" lvl="0" indent="-228600" algn="l" rtl="0">
              <a:spcBef>
                <a:spcPts val="0"/>
              </a:spcBef>
              <a:spcAft>
                <a:spcPts val="0"/>
              </a:spcAft>
              <a:buAutoNum type="arabicPeriod"/>
            </a:pPr>
            <a:r>
              <a:rPr lang="en-US" dirty="0"/>
              <a:t>Strong scaling you keep the computation FLOPs constant and increase number of computational </a:t>
            </a:r>
            <a:r>
              <a:rPr lang="en-US" dirty="0" err="1"/>
              <a:t>iunits</a:t>
            </a:r>
            <a:r>
              <a:rPr lang="en-US" dirty="0"/>
              <a:t> like GPU </a:t>
            </a:r>
          </a:p>
          <a:p>
            <a:pPr marL="228600" lvl="0" indent="-228600" algn="l" rtl="0">
              <a:spcBef>
                <a:spcPts val="0"/>
              </a:spcBef>
              <a:spcAft>
                <a:spcPts val="0"/>
              </a:spcAft>
              <a:buAutoNum type="arabicPeriod"/>
            </a:pPr>
            <a:endParaRPr lang="en-US" dirty="0"/>
          </a:p>
        </p:txBody>
      </p:sp>
      <p:sp>
        <p:nvSpPr>
          <p:cNvPr id="143" name="Google Shape;14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293959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228600" lvl="0" indent="-228600" algn="l" rtl="0">
              <a:spcBef>
                <a:spcPts val="0"/>
              </a:spcBef>
              <a:spcAft>
                <a:spcPts val="0"/>
              </a:spcAft>
              <a:buAutoNum type="arabicPeriod"/>
            </a:pPr>
            <a:endParaRPr lang="en-US" dirty="0"/>
          </a:p>
          <a:p>
            <a:pPr marL="228600" lvl="0" indent="-228600" algn="l" rtl="0">
              <a:spcBef>
                <a:spcPts val="0"/>
              </a:spcBef>
              <a:spcAft>
                <a:spcPts val="0"/>
              </a:spcAft>
              <a:buAutoNum type="arabicPeriod"/>
            </a:pPr>
            <a:r>
              <a:rPr lang="en-US" dirty="0"/>
              <a:t>. Need to check how different version of models knowledge cutoff influence on accuracy</a:t>
            </a:r>
            <a:endParaRPr dirty="0"/>
          </a:p>
        </p:txBody>
      </p:sp>
      <p:sp>
        <p:nvSpPr>
          <p:cNvPr id="143" name="Google Shape;14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2239028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228600" lvl="0" indent="-228600" algn="l" rtl="0">
              <a:spcBef>
                <a:spcPts val="0"/>
              </a:spcBef>
              <a:spcAft>
                <a:spcPts val="0"/>
              </a:spcAft>
              <a:buAutoNum type="arabicPeriod"/>
            </a:pPr>
            <a:endParaRPr lang="en-US" dirty="0"/>
          </a:p>
          <a:p>
            <a:pPr marL="228600" lvl="0" indent="-228600" algn="l" rtl="0">
              <a:spcBef>
                <a:spcPts val="0"/>
              </a:spcBef>
              <a:spcAft>
                <a:spcPts val="0"/>
              </a:spcAft>
              <a:buAutoNum type="arabicPeriod"/>
            </a:pPr>
            <a:endParaRPr lang="en-US" dirty="0"/>
          </a:p>
          <a:p>
            <a:pPr marL="228600" lvl="0" indent="-228600" algn="l" rtl="0">
              <a:spcBef>
                <a:spcPts val="0"/>
              </a:spcBef>
              <a:spcAft>
                <a:spcPts val="0"/>
              </a:spcAft>
              <a:buAutoNum type="arabicPeriod"/>
            </a:pPr>
            <a:r>
              <a:rPr lang="en-US" dirty="0"/>
              <a:t>Future improvements could include more sophisticated ways to dynamically partition and rebalance workloads to further enhance resource utilization.</a:t>
            </a:r>
          </a:p>
          <a:p>
            <a:pPr marL="228600" lvl="0" indent="-228600" algn="l" rtl="0">
              <a:spcBef>
                <a:spcPts val="0"/>
              </a:spcBef>
              <a:spcAft>
                <a:spcPts val="0"/>
              </a:spcAft>
              <a:buAutoNum type="arabicPeriod"/>
            </a:pPr>
            <a:r>
              <a:rPr lang="en-US" dirty="0"/>
              <a:t>Combining </a:t>
            </a:r>
            <a:r>
              <a:rPr lang="en-US" dirty="0" err="1"/>
              <a:t>GPipe's</a:t>
            </a:r>
            <a:r>
              <a:rPr lang="en-US" dirty="0"/>
              <a:t> pipeline parallelism with data parallelism and model parallelism can create more efficient hybrid models. The integration of these methods could enhance the scalability and reduce bubble time further</a:t>
            </a:r>
          </a:p>
          <a:p>
            <a:pPr marL="228600" lvl="0" indent="-228600" algn="l" rtl="0">
              <a:spcBef>
                <a:spcPts val="0"/>
              </a:spcBef>
              <a:spcAft>
                <a:spcPts val="0"/>
              </a:spcAft>
              <a:buAutoNum type="arabicPeriod"/>
            </a:pPr>
            <a:r>
              <a:rPr lang="en-US" dirty="0"/>
              <a:t>What if one of </a:t>
            </a:r>
            <a:r>
              <a:rPr lang="en-US" dirty="0" err="1"/>
              <a:t>gpus</a:t>
            </a:r>
            <a:r>
              <a:rPr lang="en-US" dirty="0"/>
              <a:t> is down? Do you redistribute the model layers on to other accelerators? What if it exceeds </a:t>
            </a:r>
            <a:r>
              <a:rPr lang="en-US" dirty="0" err="1"/>
              <a:t>gpu</a:t>
            </a:r>
            <a:r>
              <a:rPr lang="en-US" dirty="0"/>
              <a:t> memory?</a:t>
            </a:r>
            <a:endParaRPr dirty="0"/>
          </a:p>
        </p:txBody>
      </p:sp>
      <p:sp>
        <p:nvSpPr>
          <p:cNvPr id="143" name="Google Shape;14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287994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228600" lvl="0" indent="-228600" algn="l" rtl="0">
              <a:spcBef>
                <a:spcPts val="0"/>
              </a:spcBef>
              <a:spcAft>
                <a:spcPts val="0"/>
              </a:spcAft>
              <a:buAutoNum type="arabicPeriod"/>
            </a:pPr>
            <a:endParaRPr lang="en-US" dirty="0"/>
          </a:p>
          <a:p>
            <a:pPr marL="228600" lvl="0" indent="-228600" algn="l" rtl="0">
              <a:spcBef>
                <a:spcPts val="0"/>
              </a:spcBef>
              <a:spcAft>
                <a:spcPts val="0"/>
              </a:spcAft>
              <a:buAutoNum type="arabicPeriod"/>
            </a:pPr>
            <a:r>
              <a:rPr lang="en-US" dirty="0"/>
              <a:t>. You can assume the same applies for transformer models as well. Model size has been growing exponentially over the years from 65M transformer </a:t>
            </a:r>
            <a:r>
              <a:rPr lang="en-US" dirty="0" err="1"/>
              <a:t>tl</a:t>
            </a:r>
            <a:r>
              <a:rPr lang="en-US" dirty="0"/>
              <a:t> GPT-31T </a:t>
            </a:r>
            <a:endParaRPr dirty="0"/>
          </a:p>
        </p:txBody>
      </p:sp>
      <p:sp>
        <p:nvSpPr>
          <p:cNvPr id="143" name="Google Shape;14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3392345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228600" lvl="0" indent="-228600" algn="l" rtl="0">
              <a:spcBef>
                <a:spcPts val="0"/>
              </a:spcBef>
              <a:spcAft>
                <a:spcPts val="0"/>
              </a:spcAft>
              <a:buAutoNum type="arabicPeriod"/>
            </a:pPr>
            <a:endParaRPr lang="en-US" dirty="0"/>
          </a:p>
          <a:p>
            <a:pPr marL="228600" lvl="0" indent="-228600" algn="l" rtl="0">
              <a:spcBef>
                <a:spcPts val="0"/>
              </a:spcBef>
              <a:spcAft>
                <a:spcPts val="0"/>
              </a:spcAft>
              <a:buAutoNum type="arabicPeriod"/>
            </a:pPr>
            <a:endParaRPr lang="en-US" dirty="0"/>
          </a:p>
          <a:p>
            <a:pPr marL="228600" lvl="0" indent="-228600" algn="l" rtl="0">
              <a:spcBef>
                <a:spcPts val="0"/>
              </a:spcBef>
              <a:spcAft>
                <a:spcPts val="0"/>
              </a:spcAft>
              <a:buAutoNum type="arabicPeriod"/>
            </a:pPr>
            <a:r>
              <a:rPr lang="en-US" dirty="0"/>
              <a:t>Future improvements could include more sophisticated ways to dynamically partition and rebalance workloads to further enhance resource utilization.</a:t>
            </a:r>
          </a:p>
          <a:p>
            <a:pPr marL="228600" lvl="0" indent="-228600" algn="l" rtl="0">
              <a:spcBef>
                <a:spcPts val="0"/>
              </a:spcBef>
              <a:spcAft>
                <a:spcPts val="0"/>
              </a:spcAft>
              <a:buAutoNum type="arabicPeriod"/>
            </a:pPr>
            <a:r>
              <a:rPr lang="en-US" dirty="0"/>
              <a:t>Combining </a:t>
            </a:r>
            <a:r>
              <a:rPr lang="en-US" dirty="0" err="1"/>
              <a:t>GPipe's</a:t>
            </a:r>
            <a:r>
              <a:rPr lang="en-US" dirty="0"/>
              <a:t> pipeline parallelism with data parallelism and model parallelism can create more efficient hybrid models. The integration of these methods could enhance the scalability and reduce bubble time further</a:t>
            </a:r>
          </a:p>
          <a:p>
            <a:pPr marL="228600" lvl="0" indent="-228600" algn="l" rtl="0">
              <a:spcBef>
                <a:spcPts val="0"/>
              </a:spcBef>
              <a:spcAft>
                <a:spcPts val="0"/>
              </a:spcAft>
              <a:buAutoNum type="arabicPeriod"/>
            </a:pPr>
            <a:r>
              <a:rPr lang="en-US" dirty="0"/>
              <a:t>What if one of </a:t>
            </a:r>
            <a:r>
              <a:rPr lang="en-US" dirty="0" err="1"/>
              <a:t>gpus</a:t>
            </a:r>
            <a:r>
              <a:rPr lang="en-US" dirty="0"/>
              <a:t> is down? Do you redistribute the model layers on to other accelerators? What if it exceeds </a:t>
            </a:r>
            <a:r>
              <a:rPr lang="en-US" dirty="0" err="1"/>
              <a:t>gpu</a:t>
            </a:r>
            <a:r>
              <a:rPr lang="en-US" dirty="0"/>
              <a:t> memory?</a:t>
            </a:r>
            <a:endParaRPr dirty="0"/>
          </a:p>
        </p:txBody>
      </p:sp>
      <p:sp>
        <p:nvSpPr>
          <p:cNvPr id="143" name="Google Shape;14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744618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dirty="0"/>
              <a:t>If you plot the trend of increase in model parameter count and memory size of accelerator, we can notice that parameter count almost increases exponentially where as memory size is not. Hence we cannot </a:t>
            </a:r>
            <a:r>
              <a:rPr lang="en-US" dirty="0" err="1"/>
              <a:t>trasin</a:t>
            </a:r>
            <a:r>
              <a:rPr lang="en-US" dirty="0"/>
              <a:t> bigger models in single accelerator. So either push the memory limits of accelerators or scale up deep neural workloads.</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dirty="0"/>
              <a:t>Now pushing memory limits is not viable options for 3 reasons</a:t>
            </a:r>
          </a:p>
          <a:p>
            <a:pPr marL="685800" marR="0" lvl="1" indent="-228600" algn="l" defTabSz="914400" rtl="0" eaLnBrk="1" fontAlgn="auto" latinLnBrk="0" hangingPunct="1">
              <a:lnSpc>
                <a:spcPct val="100000"/>
              </a:lnSpc>
              <a:spcBef>
                <a:spcPts val="0"/>
              </a:spcBef>
              <a:spcAft>
                <a:spcPts val="0"/>
              </a:spcAft>
              <a:buClrTx/>
              <a:buSzTx/>
              <a:buFontTx/>
              <a:buAutoNum type="arabicPeriod"/>
              <a:tabLst/>
              <a:defRPr/>
            </a:pPr>
            <a:r>
              <a:rPr lang="en-US" dirty="0">
                <a:solidFill>
                  <a:srgbClr val="92D050"/>
                </a:solidFill>
              </a:rPr>
              <a:t>There is no technology that can scale HBM beyond what is available.</a:t>
            </a:r>
          </a:p>
          <a:p>
            <a:pPr marL="685800" marR="0" lvl="1" indent="-228600" algn="l" defTabSz="914400" rtl="0" eaLnBrk="1" fontAlgn="auto" latinLnBrk="0" hangingPunct="1">
              <a:lnSpc>
                <a:spcPct val="100000"/>
              </a:lnSpc>
              <a:spcBef>
                <a:spcPts val="0"/>
              </a:spcBef>
              <a:spcAft>
                <a:spcPts val="0"/>
              </a:spcAft>
              <a:buClrTx/>
              <a:buSzTx/>
              <a:buFontTx/>
              <a:buAutoNum type="arabicPeriod"/>
              <a:tabLst/>
              <a:defRPr/>
            </a:pPr>
            <a:r>
              <a:rPr lang="en-US" dirty="0">
                <a:solidFill>
                  <a:srgbClr val="92D050"/>
                </a:solidFill>
              </a:rPr>
              <a:t>Power consumption is huge for running these huge models on accelerators as when you scale the HBM bandwidth, power consumption increases</a:t>
            </a:r>
          </a:p>
          <a:p>
            <a:pPr marL="685800" marR="0" lvl="1" indent="-228600" algn="l" defTabSz="914400" rtl="0" eaLnBrk="1" fontAlgn="auto" latinLnBrk="0" hangingPunct="1">
              <a:lnSpc>
                <a:spcPct val="100000"/>
              </a:lnSpc>
              <a:spcBef>
                <a:spcPts val="0"/>
              </a:spcBef>
              <a:spcAft>
                <a:spcPts val="0"/>
              </a:spcAft>
              <a:buClrTx/>
              <a:buSzTx/>
              <a:buFontTx/>
              <a:buAutoNum type="arabicPeriod"/>
              <a:tabLst/>
              <a:defRPr/>
            </a:pPr>
            <a:r>
              <a:rPr lang="en-US" dirty="0">
                <a:solidFill>
                  <a:srgbClr val="92D050"/>
                </a:solidFill>
              </a:rPr>
              <a:t> price for the raw materials, replacing HBM with something else is infeasible</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dirty="0"/>
              <a:t>Scaling up of </a:t>
            </a:r>
            <a:r>
              <a:rPr lang="en-US" dirty="0" err="1"/>
              <a:t>dn</a:t>
            </a:r>
            <a:r>
              <a:rPr lang="en-US" dirty="0"/>
              <a:t> workloads is the go to option but it is </a:t>
            </a:r>
            <a:r>
              <a:rPr lang="en-US" dirty="0" err="1"/>
              <a:t>noteaseir</a:t>
            </a:r>
            <a:r>
              <a:rPr lang="en-US" dirty="0"/>
              <a:t> for these reasons</a:t>
            </a:r>
          </a:p>
          <a:p>
            <a:pPr lvl="1">
              <a:lnSpc>
                <a:spcPct val="150000"/>
              </a:lnSpc>
            </a:pPr>
            <a:r>
              <a:rPr lang="en-US" dirty="0"/>
              <a:t>Scaling DL workloads is not easier because of</a:t>
            </a:r>
          </a:p>
          <a:p>
            <a:pPr lvl="2">
              <a:lnSpc>
                <a:spcPct val="150000"/>
              </a:lnSpc>
            </a:pPr>
            <a:r>
              <a:rPr lang="en-US" dirty="0"/>
              <a:t>Hardware constraints</a:t>
            </a:r>
          </a:p>
          <a:p>
            <a:pPr lvl="2">
              <a:lnSpc>
                <a:spcPct val="150000"/>
              </a:lnSpc>
            </a:pPr>
            <a:r>
              <a:rPr lang="en-US" dirty="0"/>
              <a:t>Memory limitations and communication overhead</a:t>
            </a:r>
          </a:p>
          <a:p>
            <a:pPr lvl="2">
              <a:lnSpc>
                <a:spcPct val="150000"/>
              </a:lnSpc>
            </a:pPr>
            <a:r>
              <a:rPr lang="en-US" dirty="0"/>
              <a:t>Model-parallelism algorithms are tailored specific tasks.</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endParaRPr lang="en-US" dirty="0"/>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endParaRPr lang="en-US" dirty="0"/>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endParaRPr lang="en-US" dirty="0"/>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endParaRPr lang="en-US" dirty="0"/>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dirty="0"/>
              <a:t>Overall, </a:t>
            </a:r>
            <a:r>
              <a:rPr lang="en-US" dirty="0">
                <a:solidFill>
                  <a:srgbClr val="92D050"/>
                </a:solidFill>
              </a:rPr>
              <a:t>Transformer parameters grow by 410x and accelerator  memory has grown by 2x every two years making these large sized models difficult to fit in single accelerator due to memory limit issues</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dirty="0">
                <a:solidFill>
                  <a:srgbClr val="92D050"/>
                </a:solidFill>
              </a:rPr>
              <a:t>Moreover single accelerator needs to process large-scale datasets, activations and gradients.</a:t>
            </a:r>
          </a:p>
          <a:p>
            <a:pPr lvl="1">
              <a:lnSpc>
                <a:spcPct val="150000"/>
              </a:lnSpc>
            </a:pPr>
            <a:r>
              <a:rPr lang="en-US" dirty="0"/>
              <a:t>Scaling DL workloads is not easier because of</a:t>
            </a:r>
          </a:p>
          <a:p>
            <a:pPr lvl="2">
              <a:lnSpc>
                <a:spcPct val="150000"/>
              </a:lnSpc>
            </a:pPr>
            <a:r>
              <a:rPr lang="en-US" dirty="0"/>
              <a:t>Hardware constraints</a:t>
            </a:r>
          </a:p>
          <a:p>
            <a:pPr lvl="2">
              <a:lnSpc>
                <a:spcPct val="150000"/>
              </a:lnSpc>
            </a:pPr>
            <a:r>
              <a:rPr lang="en-US" dirty="0"/>
              <a:t>Memory limitations and communication overhead</a:t>
            </a:r>
          </a:p>
          <a:p>
            <a:pPr lvl="2">
              <a:lnSpc>
                <a:spcPct val="150000"/>
              </a:lnSpc>
            </a:pPr>
            <a:r>
              <a:rPr lang="en-US" dirty="0"/>
              <a:t>Model-parallelism algorithms are tailored specific tasks.</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endParaRPr lang="en-US" dirty="0">
              <a:solidFill>
                <a:srgbClr val="92D050"/>
              </a:solidFill>
            </a:endParaRP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endParaRPr lang="en-US" dirty="0">
              <a:solidFill>
                <a:srgbClr val="92D050"/>
              </a:solidFill>
            </a:endParaRP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endParaRPr lang="en-US" dirty="0">
              <a:solidFill>
                <a:srgbClr val="92D050"/>
              </a:solidFill>
            </a:endParaRP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dirty="0">
                <a:solidFill>
                  <a:srgbClr val="92D050"/>
                </a:solidFill>
              </a:rPr>
              <a:t>Scaling up deep neural architecture gracefully is elegant solution rather than pushing the memory limits of single accelerator as models keeps on growing and its impossible to fit in single, cost of single </a:t>
            </a:r>
            <a:r>
              <a:rPr lang="en-US" dirty="0" err="1">
                <a:solidFill>
                  <a:srgbClr val="92D050"/>
                </a:solidFill>
              </a:rPr>
              <a:t>gpu</a:t>
            </a:r>
            <a:r>
              <a:rPr lang="en-US" dirty="0">
                <a:solidFill>
                  <a:srgbClr val="92D050"/>
                </a:solidFill>
              </a:rPr>
              <a:t> is not cost-effective for small scale research organizations so on</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endParaRPr lang="en-US" dirty="0">
              <a:solidFill>
                <a:srgbClr val="92D050"/>
              </a:solidFill>
            </a:endParaRP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dirty="0">
                <a:solidFill>
                  <a:srgbClr val="92D050"/>
                </a:solidFill>
              </a:rPr>
              <a:t>There are 3 reasons why you cannot scale memory of single accelerator for 3 reasons</a:t>
            </a:r>
          </a:p>
          <a:p>
            <a:pPr marL="685800" marR="0" lvl="1" indent="-228600" algn="l" defTabSz="914400" rtl="0" eaLnBrk="1" fontAlgn="auto" latinLnBrk="0" hangingPunct="1">
              <a:lnSpc>
                <a:spcPct val="100000"/>
              </a:lnSpc>
              <a:spcBef>
                <a:spcPts val="0"/>
              </a:spcBef>
              <a:spcAft>
                <a:spcPts val="0"/>
              </a:spcAft>
              <a:buClrTx/>
              <a:buSzTx/>
              <a:buFontTx/>
              <a:buAutoNum type="arabicPeriod"/>
              <a:tabLst/>
              <a:defRPr/>
            </a:pPr>
            <a:endParaRPr lang="en-US" dirty="0">
              <a:solidFill>
                <a:srgbClr val="92D050"/>
              </a:solidFill>
            </a:endParaRPr>
          </a:p>
          <a:p>
            <a:pPr marL="685800" marR="0" lvl="1" indent="-228600" algn="l" defTabSz="914400" rtl="0" eaLnBrk="1" fontAlgn="auto" latinLnBrk="0" hangingPunct="1">
              <a:lnSpc>
                <a:spcPct val="100000"/>
              </a:lnSpc>
              <a:spcBef>
                <a:spcPts val="0"/>
              </a:spcBef>
              <a:spcAft>
                <a:spcPts val="0"/>
              </a:spcAft>
              <a:buClrTx/>
              <a:buSzTx/>
              <a:buFontTx/>
              <a:buAutoNum type="arabicPeriod"/>
              <a:tabLst/>
              <a:defRPr/>
            </a:pPr>
            <a:endParaRPr lang="en-US" dirty="0">
              <a:solidFill>
                <a:srgbClr val="92D050"/>
              </a:solidFill>
            </a:endParaRPr>
          </a:p>
        </p:txBody>
      </p:sp>
      <p:sp>
        <p:nvSpPr>
          <p:cNvPr id="143" name="Google Shape;14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947168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228600" lvl="0" indent="-228600" algn="l" rtl="0">
              <a:spcBef>
                <a:spcPts val="0"/>
              </a:spcBef>
              <a:spcAft>
                <a:spcPts val="0"/>
              </a:spcAft>
              <a:buAutoNum type="arabicPeriod"/>
            </a:pPr>
            <a:endParaRPr lang="en-US" dirty="0"/>
          </a:p>
          <a:p>
            <a:pPr marL="228600" lvl="0" indent="-228600" algn="l" rtl="0">
              <a:spcBef>
                <a:spcPts val="0"/>
              </a:spcBef>
              <a:spcAft>
                <a:spcPts val="0"/>
              </a:spcAft>
              <a:buAutoNum type="arabicPeriod"/>
            </a:pPr>
            <a:r>
              <a:rPr lang="en-US" dirty="0"/>
              <a:t>. Need to check how different version of models knowledge cutoff influence on accuracy</a:t>
            </a:r>
            <a:endParaRPr dirty="0"/>
          </a:p>
        </p:txBody>
      </p:sp>
      <p:sp>
        <p:nvSpPr>
          <p:cNvPr id="143" name="Google Shape;14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200724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228600" lvl="0" indent="-228600" algn="l" rtl="0">
              <a:spcBef>
                <a:spcPts val="0"/>
              </a:spcBef>
              <a:spcAft>
                <a:spcPts val="0"/>
              </a:spcAft>
              <a:buAutoNum type="arabicPeriod"/>
            </a:pPr>
            <a:r>
              <a:rPr lang="en-US" dirty="0"/>
              <a:t>When scaling DL models, first approach everyone thinks is model </a:t>
            </a:r>
            <a:r>
              <a:rPr lang="en-US" dirty="0" err="1"/>
              <a:t>parallelism.But</a:t>
            </a:r>
            <a:r>
              <a:rPr lang="en-US" dirty="0"/>
              <a:t>, naïve model parallelism leads to under-utilization of hardware and introduces device communication bottlenecks. For instance, divide model and </a:t>
            </a:r>
            <a:r>
              <a:rPr lang="en-US" dirty="0" err="1"/>
              <a:t>sistribute</a:t>
            </a:r>
            <a:r>
              <a:rPr lang="en-US" dirty="0"/>
              <a:t> across n accelerator. Minibatch is pipelined through each one them. Now this scheme introduces idle time of </a:t>
            </a:r>
            <a:r>
              <a:rPr lang="en-US" dirty="0" err="1"/>
              <a:t>gpu</a:t>
            </a:r>
            <a:r>
              <a:rPr lang="en-US" dirty="0"/>
              <a:t> leading to sever under-</a:t>
            </a:r>
            <a:r>
              <a:rPr lang="en-US" dirty="0" err="1"/>
              <a:t>utlilization</a:t>
            </a:r>
            <a:r>
              <a:rPr lang="en-US" dirty="0"/>
              <a:t> of the </a:t>
            </a:r>
            <a:r>
              <a:rPr lang="en-US" dirty="0" err="1"/>
              <a:t>gpus</a:t>
            </a:r>
            <a:endParaRPr lang="en-US" dirty="0"/>
          </a:p>
        </p:txBody>
      </p:sp>
      <p:sp>
        <p:nvSpPr>
          <p:cNvPr id="143" name="Google Shape;14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657262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228600" lvl="0" indent="-228600" algn="l" rtl="0">
              <a:spcBef>
                <a:spcPts val="0"/>
              </a:spcBef>
              <a:spcAft>
                <a:spcPts val="0"/>
              </a:spcAft>
              <a:buAutoNum type="arabicPeriod"/>
            </a:pPr>
            <a:r>
              <a:rPr lang="en-US" dirty="0"/>
              <a:t>So, SPMD and pipeline-parallelism is the go to solutions for this problem.</a:t>
            </a:r>
          </a:p>
          <a:p>
            <a:pPr marL="228600" lvl="0" indent="-228600" algn="l" rtl="0">
              <a:spcBef>
                <a:spcPts val="0"/>
              </a:spcBef>
              <a:spcAft>
                <a:spcPts val="0"/>
              </a:spcAft>
              <a:buAutoNum type="arabicPeriod"/>
            </a:pPr>
            <a:endParaRPr lang="en-US" dirty="0"/>
          </a:p>
          <a:p>
            <a:pPr marL="228600" lvl="0" indent="-228600" algn="l" rtl="0">
              <a:spcBef>
                <a:spcPts val="0"/>
              </a:spcBef>
              <a:spcAft>
                <a:spcPts val="0"/>
              </a:spcAft>
              <a:buAutoNum type="arabicPeriod"/>
            </a:pPr>
            <a:endParaRPr lang="en-US" dirty="0"/>
          </a:p>
          <a:p>
            <a:pPr marL="228600" lvl="0" indent="-228600" algn="l" rtl="0">
              <a:spcBef>
                <a:spcPts val="0"/>
              </a:spcBef>
              <a:spcAft>
                <a:spcPts val="0"/>
              </a:spcAft>
              <a:buAutoNum type="arabicPeriod"/>
            </a:pPr>
            <a:r>
              <a:rPr lang="en-US" dirty="0"/>
              <a:t>Since we have split across n accelerators and this is general purpose splitting strategy we need to synchronize more frequently. This introduces communication overhead as we use all-reduce kind of operations. </a:t>
            </a:r>
          </a:p>
        </p:txBody>
      </p:sp>
      <p:sp>
        <p:nvSpPr>
          <p:cNvPr id="143" name="Google Shape;14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71510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228600" lvl="0" indent="-228600" algn="l" rtl="0">
              <a:spcBef>
                <a:spcPts val="0"/>
              </a:spcBef>
              <a:spcAft>
                <a:spcPts val="0"/>
              </a:spcAft>
              <a:buAutoNum type="arabicPeriod"/>
            </a:pPr>
            <a:r>
              <a:rPr lang="en-US" dirty="0"/>
              <a:t>2</a:t>
            </a:r>
            <a:r>
              <a:rPr lang="en-US" baseline="30000" dirty="0"/>
              <a:t>nd</a:t>
            </a:r>
            <a:r>
              <a:rPr lang="en-US" dirty="0"/>
              <a:t> approach to scale the DL workloads is pipeline parallelism. Earlier work is from Microsoft called </a:t>
            </a:r>
            <a:r>
              <a:rPr lang="en-US" dirty="0" err="1"/>
              <a:t>PipeDream</a:t>
            </a:r>
            <a:r>
              <a:rPr lang="en-US" dirty="0"/>
              <a:t>. This work aims to maximize hardware utilization </a:t>
            </a:r>
          </a:p>
          <a:p>
            <a:pPr marL="228600" lvl="0" indent="-228600" algn="l" rtl="0">
              <a:spcBef>
                <a:spcPts val="0"/>
              </a:spcBef>
              <a:spcAft>
                <a:spcPts val="0"/>
              </a:spcAft>
              <a:buAutoNum type="arabicPeriod"/>
            </a:pPr>
            <a:endParaRPr lang="en-US" dirty="0"/>
          </a:p>
          <a:p>
            <a:pPr marL="228600" lvl="0" indent="-228600" algn="l" rtl="0">
              <a:spcBef>
                <a:spcPts val="0"/>
              </a:spcBef>
              <a:spcAft>
                <a:spcPts val="0"/>
              </a:spcAft>
              <a:buAutoNum type="arabicPeriod"/>
            </a:pPr>
            <a:r>
              <a:rPr lang="en-US" dirty="0"/>
              <a:t>Start up state most of </a:t>
            </a:r>
            <a:r>
              <a:rPr lang="en-US" dirty="0" err="1"/>
              <a:t>gpu</a:t>
            </a:r>
            <a:r>
              <a:rPr lang="en-US" dirty="0"/>
              <a:t> is in idle state waiting for the minibatches to go through pipeline. In  </a:t>
            </a:r>
            <a:r>
              <a:rPr lang="en-US" dirty="0" err="1"/>
              <a:t>steaduy</a:t>
            </a:r>
            <a:r>
              <a:rPr lang="en-US" dirty="0"/>
              <a:t> state we see </a:t>
            </a:r>
            <a:r>
              <a:rPr lang="en-US" dirty="0" err="1"/>
              <a:t>gpus</a:t>
            </a:r>
            <a:r>
              <a:rPr lang="en-US" dirty="0"/>
              <a:t> are filled and not sitting idle processing the minibatches. </a:t>
            </a:r>
          </a:p>
          <a:p>
            <a:pPr marL="228600" lvl="0" indent="-228600" algn="l" rtl="0">
              <a:spcBef>
                <a:spcPts val="0"/>
              </a:spcBef>
              <a:spcAft>
                <a:spcPts val="0"/>
              </a:spcAft>
              <a:buAutoNum type="arabicPeriod"/>
            </a:pPr>
            <a:r>
              <a:rPr lang="en-US" dirty="0"/>
              <a:t>This work uses async backward updates </a:t>
            </a:r>
            <a:r>
              <a:rPr lang="en-US" dirty="0" err="1"/>
              <a:t>ato</a:t>
            </a:r>
            <a:r>
              <a:rPr lang="en-US" dirty="0"/>
              <a:t> improves </a:t>
            </a:r>
            <a:r>
              <a:rPr lang="en-US" dirty="0" err="1"/>
              <a:t>harwarde</a:t>
            </a:r>
            <a:r>
              <a:rPr lang="en-US" dirty="0"/>
              <a:t> utilization where backward pass of a minibatch may happen much later than its forward pass. For example, consider machine working on 4</a:t>
            </a:r>
            <a:r>
              <a:rPr lang="en-US" baseline="30000" dirty="0"/>
              <a:t>th</a:t>
            </a:r>
            <a:r>
              <a:rPr lang="en-US" dirty="0"/>
              <a:t> batch. Its forward pass is happening 7</a:t>
            </a:r>
            <a:r>
              <a:rPr lang="en-US" baseline="30000" dirty="0"/>
              <a:t>th</a:t>
            </a:r>
            <a:r>
              <a:rPr lang="en-US" dirty="0"/>
              <a:t> timestamp where as its backward pass is happening at 12</a:t>
            </a:r>
            <a:r>
              <a:rPr lang="en-US" baseline="30000" dirty="0"/>
              <a:t>th</a:t>
            </a:r>
            <a:r>
              <a:rPr lang="en-US" dirty="0"/>
              <a:t> timestamp. Now between 7</a:t>
            </a:r>
            <a:r>
              <a:rPr lang="en-US" baseline="30000" dirty="0"/>
              <a:t>th</a:t>
            </a:r>
            <a:r>
              <a:rPr lang="en-US" dirty="0"/>
              <a:t> and 12</a:t>
            </a:r>
            <a:r>
              <a:rPr lang="en-US" baseline="30000" dirty="0"/>
              <a:t>th</a:t>
            </a:r>
            <a:r>
              <a:rPr lang="en-US" dirty="0"/>
              <a:t> timestamp weights of the model has been updated multiple times. However, backward pass of 4</a:t>
            </a:r>
            <a:r>
              <a:rPr lang="en-US" baseline="30000" dirty="0"/>
              <a:t>th</a:t>
            </a:r>
            <a:r>
              <a:rPr lang="en-US" dirty="0"/>
              <a:t> minibatch should use the weights from its forward pass and not from the weights of 5</a:t>
            </a:r>
            <a:r>
              <a:rPr lang="en-US" baseline="30000" dirty="0"/>
              <a:t>th</a:t>
            </a:r>
            <a:r>
              <a:rPr lang="en-US" dirty="0"/>
              <a:t> batch’s forward pass. Hence, we store multiple version of weights of a </a:t>
            </a:r>
            <a:r>
              <a:rPr lang="en-US" dirty="0" err="1"/>
              <a:t>mibatch</a:t>
            </a:r>
            <a:r>
              <a:rPr lang="en-US" dirty="0"/>
              <a:t>(forward pass) in the accelerator memory to compute gradient updates properly.</a:t>
            </a:r>
            <a:endParaRPr dirty="0"/>
          </a:p>
        </p:txBody>
      </p:sp>
      <p:sp>
        <p:nvSpPr>
          <p:cNvPr id="143" name="Google Shape;14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782077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228600" lvl="0" indent="-228600" algn="l" rtl="0">
              <a:spcBef>
                <a:spcPts val="0"/>
              </a:spcBef>
              <a:spcAft>
                <a:spcPts val="0"/>
              </a:spcAft>
              <a:buAutoNum type="arabicPeriod"/>
            </a:pPr>
            <a:endParaRPr lang="en-US" dirty="0"/>
          </a:p>
          <a:p>
            <a:pPr marL="228600" lvl="0" indent="-228600" algn="l" rtl="0">
              <a:spcBef>
                <a:spcPts val="0"/>
              </a:spcBef>
              <a:spcAft>
                <a:spcPts val="0"/>
              </a:spcAft>
              <a:buAutoNum type="arabicPeriod"/>
            </a:pPr>
            <a:r>
              <a:rPr lang="en-US" dirty="0"/>
              <a:t>. Need to check how different version of models knowledge cutoff influence on accuracy</a:t>
            </a:r>
            <a:endParaRPr dirty="0"/>
          </a:p>
        </p:txBody>
      </p:sp>
      <p:sp>
        <p:nvSpPr>
          <p:cNvPr id="143" name="Google Shape;14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791264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228600" lvl="0" indent="-228600" algn="l" rtl="0">
              <a:spcBef>
                <a:spcPts val="0"/>
              </a:spcBef>
              <a:spcAft>
                <a:spcPts val="0"/>
              </a:spcAft>
              <a:buAutoNum type="arabicPeriod"/>
            </a:pPr>
            <a:endParaRPr lang="en-US" dirty="0"/>
          </a:p>
          <a:p>
            <a:pPr marL="228600" lvl="0" indent="-228600" algn="l" rtl="0">
              <a:spcBef>
                <a:spcPts val="0"/>
              </a:spcBef>
              <a:spcAft>
                <a:spcPts val="0"/>
              </a:spcAft>
              <a:buAutoNum type="arabicPeriod"/>
            </a:pPr>
            <a:r>
              <a:rPr lang="en-US" dirty="0"/>
              <a:t>Algorithm might sound complicated but user need not worry about implementing them as </a:t>
            </a:r>
            <a:r>
              <a:rPr lang="en-US" dirty="0" err="1"/>
              <a:t>Gpipe</a:t>
            </a:r>
            <a:r>
              <a:rPr lang="en-US" dirty="0"/>
              <a:t> does it for you</a:t>
            </a:r>
            <a:endParaRPr dirty="0"/>
          </a:p>
        </p:txBody>
      </p:sp>
      <p:sp>
        <p:nvSpPr>
          <p:cNvPr id="143" name="Google Shape;14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923637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2ECF46-21DA-A76F-C284-12D8AF19A12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4A19CCB-F936-6AD4-BBE1-0EC13F5818F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C0EF01E-0C5D-5D8D-2506-F267F686516C}"/>
              </a:ext>
            </a:extLst>
          </p:cNvPr>
          <p:cNvSpPr>
            <a:spLocks noGrp="1"/>
          </p:cNvSpPr>
          <p:nvPr>
            <p:ph type="dt" sz="half" idx="10"/>
          </p:nvPr>
        </p:nvSpPr>
        <p:spPr/>
        <p:txBody>
          <a:bodyPr/>
          <a:lstStyle/>
          <a:p>
            <a:fld id="{789E46B6-47C3-E244-A229-70820BD7A3AC}" type="datetimeFigureOut">
              <a:rPr lang="en-US" smtClean="0"/>
              <a:t>9/9/24</a:t>
            </a:fld>
            <a:endParaRPr lang="en-US"/>
          </a:p>
        </p:txBody>
      </p:sp>
      <p:sp>
        <p:nvSpPr>
          <p:cNvPr id="5" name="Footer Placeholder 4">
            <a:extLst>
              <a:ext uri="{FF2B5EF4-FFF2-40B4-BE49-F238E27FC236}">
                <a16:creationId xmlns:a16="http://schemas.microsoft.com/office/drawing/2014/main" id="{DD54E4A8-71D2-C193-D2A5-BEDB899717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3AAD7D7-70BC-5E90-335F-61CCCEE88F2F}"/>
              </a:ext>
            </a:extLst>
          </p:cNvPr>
          <p:cNvSpPr>
            <a:spLocks noGrp="1"/>
          </p:cNvSpPr>
          <p:nvPr>
            <p:ph type="sldNum" sz="quarter" idx="12"/>
          </p:nvPr>
        </p:nvSpPr>
        <p:spPr/>
        <p:txBody>
          <a:bodyPr/>
          <a:lstStyle/>
          <a:p>
            <a:fld id="{2D3AFC8B-6092-2B40-8742-911047AC3C2E}" type="slidenum">
              <a:rPr lang="en-US" smtClean="0"/>
              <a:t>‹#›</a:t>
            </a:fld>
            <a:endParaRPr lang="en-US"/>
          </a:p>
        </p:txBody>
      </p:sp>
    </p:spTree>
    <p:extLst>
      <p:ext uri="{BB962C8B-B14F-4D97-AF65-F5344CB8AC3E}">
        <p14:creationId xmlns:p14="http://schemas.microsoft.com/office/powerpoint/2010/main" val="29971798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4E17B6-7D05-7840-78D7-516A451F6F1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0F3ED91-0E33-2BC5-40A8-CC2E0A7E1B1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1E28DBC-2286-EA27-2BF6-D6AEB2B9D1ED}"/>
              </a:ext>
            </a:extLst>
          </p:cNvPr>
          <p:cNvSpPr>
            <a:spLocks noGrp="1"/>
          </p:cNvSpPr>
          <p:nvPr>
            <p:ph type="dt" sz="half" idx="10"/>
          </p:nvPr>
        </p:nvSpPr>
        <p:spPr/>
        <p:txBody>
          <a:bodyPr/>
          <a:lstStyle/>
          <a:p>
            <a:fld id="{789E46B6-47C3-E244-A229-70820BD7A3AC}" type="datetimeFigureOut">
              <a:rPr lang="en-US" smtClean="0"/>
              <a:t>9/9/24</a:t>
            </a:fld>
            <a:endParaRPr lang="en-US"/>
          </a:p>
        </p:txBody>
      </p:sp>
      <p:sp>
        <p:nvSpPr>
          <p:cNvPr id="5" name="Footer Placeholder 4">
            <a:extLst>
              <a:ext uri="{FF2B5EF4-FFF2-40B4-BE49-F238E27FC236}">
                <a16:creationId xmlns:a16="http://schemas.microsoft.com/office/drawing/2014/main" id="{031D7938-0398-472D-972C-8C949A5DAC6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1D22279-7843-DA32-3F54-B136F9728B44}"/>
              </a:ext>
            </a:extLst>
          </p:cNvPr>
          <p:cNvSpPr>
            <a:spLocks noGrp="1"/>
          </p:cNvSpPr>
          <p:nvPr>
            <p:ph type="sldNum" sz="quarter" idx="12"/>
          </p:nvPr>
        </p:nvSpPr>
        <p:spPr/>
        <p:txBody>
          <a:bodyPr/>
          <a:lstStyle/>
          <a:p>
            <a:fld id="{2D3AFC8B-6092-2B40-8742-911047AC3C2E}" type="slidenum">
              <a:rPr lang="en-US" smtClean="0"/>
              <a:t>‹#›</a:t>
            </a:fld>
            <a:endParaRPr lang="en-US"/>
          </a:p>
        </p:txBody>
      </p:sp>
    </p:spTree>
    <p:extLst>
      <p:ext uri="{BB962C8B-B14F-4D97-AF65-F5344CB8AC3E}">
        <p14:creationId xmlns:p14="http://schemas.microsoft.com/office/powerpoint/2010/main" val="8718908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70F1065-F3C5-1EF2-1481-AFF68A93EC6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042BA5A-AA08-C854-6578-C17DC3341FB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A3CA68A-3F76-3A29-3BA5-E8EF31BC1D5E}"/>
              </a:ext>
            </a:extLst>
          </p:cNvPr>
          <p:cNvSpPr>
            <a:spLocks noGrp="1"/>
          </p:cNvSpPr>
          <p:nvPr>
            <p:ph type="dt" sz="half" idx="10"/>
          </p:nvPr>
        </p:nvSpPr>
        <p:spPr/>
        <p:txBody>
          <a:bodyPr/>
          <a:lstStyle/>
          <a:p>
            <a:fld id="{789E46B6-47C3-E244-A229-70820BD7A3AC}" type="datetimeFigureOut">
              <a:rPr lang="en-US" smtClean="0"/>
              <a:t>9/9/24</a:t>
            </a:fld>
            <a:endParaRPr lang="en-US"/>
          </a:p>
        </p:txBody>
      </p:sp>
      <p:sp>
        <p:nvSpPr>
          <p:cNvPr id="5" name="Footer Placeholder 4">
            <a:extLst>
              <a:ext uri="{FF2B5EF4-FFF2-40B4-BE49-F238E27FC236}">
                <a16:creationId xmlns:a16="http://schemas.microsoft.com/office/drawing/2014/main" id="{BCD00092-0718-F1EC-B75F-C1D071C0240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B24482-CA55-134C-13A9-9D5EC0806A78}"/>
              </a:ext>
            </a:extLst>
          </p:cNvPr>
          <p:cNvSpPr>
            <a:spLocks noGrp="1"/>
          </p:cNvSpPr>
          <p:nvPr>
            <p:ph type="sldNum" sz="quarter" idx="12"/>
          </p:nvPr>
        </p:nvSpPr>
        <p:spPr/>
        <p:txBody>
          <a:bodyPr/>
          <a:lstStyle/>
          <a:p>
            <a:fld id="{2D3AFC8B-6092-2B40-8742-911047AC3C2E}" type="slidenum">
              <a:rPr lang="en-US" smtClean="0"/>
              <a:t>‹#›</a:t>
            </a:fld>
            <a:endParaRPr lang="en-US"/>
          </a:p>
        </p:txBody>
      </p:sp>
    </p:spTree>
    <p:extLst>
      <p:ext uri="{BB962C8B-B14F-4D97-AF65-F5344CB8AC3E}">
        <p14:creationId xmlns:p14="http://schemas.microsoft.com/office/powerpoint/2010/main" val="37500261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D7222F-8094-4244-B170-135C40C294A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17CE456-9567-F741-E9D7-F9B08515CA0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2494BA6-4062-DB4D-7784-84CB5D0F4BB9}"/>
              </a:ext>
            </a:extLst>
          </p:cNvPr>
          <p:cNvSpPr>
            <a:spLocks noGrp="1"/>
          </p:cNvSpPr>
          <p:nvPr>
            <p:ph type="dt" sz="half" idx="10"/>
          </p:nvPr>
        </p:nvSpPr>
        <p:spPr/>
        <p:txBody>
          <a:bodyPr/>
          <a:lstStyle/>
          <a:p>
            <a:fld id="{789E46B6-47C3-E244-A229-70820BD7A3AC}" type="datetimeFigureOut">
              <a:rPr lang="en-US" smtClean="0"/>
              <a:t>9/9/24</a:t>
            </a:fld>
            <a:endParaRPr lang="en-US"/>
          </a:p>
        </p:txBody>
      </p:sp>
      <p:sp>
        <p:nvSpPr>
          <p:cNvPr id="5" name="Footer Placeholder 4">
            <a:extLst>
              <a:ext uri="{FF2B5EF4-FFF2-40B4-BE49-F238E27FC236}">
                <a16:creationId xmlns:a16="http://schemas.microsoft.com/office/drawing/2014/main" id="{88F582E5-B347-0FED-EE6C-57E456ECF7A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6517192-F878-CC57-A07E-AE81C574B7D8}"/>
              </a:ext>
            </a:extLst>
          </p:cNvPr>
          <p:cNvSpPr>
            <a:spLocks noGrp="1"/>
          </p:cNvSpPr>
          <p:nvPr>
            <p:ph type="sldNum" sz="quarter" idx="12"/>
          </p:nvPr>
        </p:nvSpPr>
        <p:spPr/>
        <p:txBody>
          <a:bodyPr/>
          <a:lstStyle/>
          <a:p>
            <a:fld id="{2D3AFC8B-6092-2B40-8742-911047AC3C2E}" type="slidenum">
              <a:rPr lang="en-US" smtClean="0"/>
              <a:t>‹#›</a:t>
            </a:fld>
            <a:endParaRPr lang="en-US"/>
          </a:p>
        </p:txBody>
      </p:sp>
    </p:spTree>
    <p:extLst>
      <p:ext uri="{BB962C8B-B14F-4D97-AF65-F5344CB8AC3E}">
        <p14:creationId xmlns:p14="http://schemas.microsoft.com/office/powerpoint/2010/main" val="39329770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84B4E6-1E51-2B39-F124-FE73DC3638E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CE526E2-6F7B-C0BA-1353-4679BAE0B6EF}"/>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8783EDE-C4EF-9AC0-B22F-32BDE47B247A}"/>
              </a:ext>
            </a:extLst>
          </p:cNvPr>
          <p:cNvSpPr>
            <a:spLocks noGrp="1"/>
          </p:cNvSpPr>
          <p:nvPr>
            <p:ph type="dt" sz="half" idx="10"/>
          </p:nvPr>
        </p:nvSpPr>
        <p:spPr/>
        <p:txBody>
          <a:bodyPr/>
          <a:lstStyle/>
          <a:p>
            <a:fld id="{789E46B6-47C3-E244-A229-70820BD7A3AC}" type="datetimeFigureOut">
              <a:rPr lang="en-US" smtClean="0"/>
              <a:t>9/9/24</a:t>
            </a:fld>
            <a:endParaRPr lang="en-US"/>
          </a:p>
        </p:txBody>
      </p:sp>
      <p:sp>
        <p:nvSpPr>
          <p:cNvPr id="5" name="Footer Placeholder 4">
            <a:extLst>
              <a:ext uri="{FF2B5EF4-FFF2-40B4-BE49-F238E27FC236}">
                <a16:creationId xmlns:a16="http://schemas.microsoft.com/office/drawing/2014/main" id="{10D8B2CC-AD7F-49C4-DC90-C1D2A3A443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4E61809-9F66-1079-4660-9F7F05425B3A}"/>
              </a:ext>
            </a:extLst>
          </p:cNvPr>
          <p:cNvSpPr>
            <a:spLocks noGrp="1"/>
          </p:cNvSpPr>
          <p:nvPr>
            <p:ph type="sldNum" sz="quarter" idx="12"/>
          </p:nvPr>
        </p:nvSpPr>
        <p:spPr/>
        <p:txBody>
          <a:bodyPr/>
          <a:lstStyle/>
          <a:p>
            <a:fld id="{2D3AFC8B-6092-2B40-8742-911047AC3C2E}" type="slidenum">
              <a:rPr lang="en-US" smtClean="0"/>
              <a:t>‹#›</a:t>
            </a:fld>
            <a:endParaRPr lang="en-US"/>
          </a:p>
        </p:txBody>
      </p:sp>
    </p:spTree>
    <p:extLst>
      <p:ext uri="{BB962C8B-B14F-4D97-AF65-F5344CB8AC3E}">
        <p14:creationId xmlns:p14="http://schemas.microsoft.com/office/powerpoint/2010/main" val="15111808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142283-1AB1-C253-4369-0CD1AFEC2A5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E2D3C7D-A84C-F762-FEF1-FC57345D28D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C4D72B2-EE31-003B-15F4-3B39E44AF6D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2A56C17-E44D-61C6-3F80-7201031AB217}"/>
              </a:ext>
            </a:extLst>
          </p:cNvPr>
          <p:cNvSpPr>
            <a:spLocks noGrp="1"/>
          </p:cNvSpPr>
          <p:nvPr>
            <p:ph type="dt" sz="half" idx="10"/>
          </p:nvPr>
        </p:nvSpPr>
        <p:spPr/>
        <p:txBody>
          <a:bodyPr/>
          <a:lstStyle/>
          <a:p>
            <a:fld id="{789E46B6-47C3-E244-A229-70820BD7A3AC}" type="datetimeFigureOut">
              <a:rPr lang="en-US" smtClean="0"/>
              <a:t>9/9/24</a:t>
            </a:fld>
            <a:endParaRPr lang="en-US"/>
          </a:p>
        </p:txBody>
      </p:sp>
      <p:sp>
        <p:nvSpPr>
          <p:cNvPr id="6" name="Footer Placeholder 5">
            <a:extLst>
              <a:ext uri="{FF2B5EF4-FFF2-40B4-BE49-F238E27FC236}">
                <a16:creationId xmlns:a16="http://schemas.microsoft.com/office/drawing/2014/main" id="{1B42AC82-DD4E-1ADC-F139-179222EC7FF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59FBD3C-A9E1-5967-7ABA-6E62EA9BE030}"/>
              </a:ext>
            </a:extLst>
          </p:cNvPr>
          <p:cNvSpPr>
            <a:spLocks noGrp="1"/>
          </p:cNvSpPr>
          <p:nvPr>
            <p:ph type="sldNum" sz="quarter" idx="12"/>
          </p:nvPr>
        </p:nvSpPr>
        <p:spPr/>
        <p:txBody>
          <a:bodyPr/>
          <a:lstStyle/>
          <a:p>
            <a:fld id="{2D3AFC8B-6092-2B40-8742-911047AC3C2E}" type="slidenum">
              <a:rPr lang="en-US" smtClean="0"/>
              <a:t>‹#›</a:t>
            </a:fld>
            <a:endParaRPr lang="en-US"/>
          </a:p>
        </p:txBody>
      </p:sp>
    </p:spTree>
    <p:extLst>
      <p:ext uri="{BB962C8B-B14F-4D97-AF65-F5344CB8AC3E}">
        <p14:creationId xmlns:p14="http://schemas.microsoft.com/office/powerpoint/2010/main" val="15003779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79F5B7-384A-9D0A-9009-CB0C0449CDB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5AD6246-9D17-C21A-24EA-12F5E03F600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4291723-DBA8-4B2D-E183-DB4C4D40906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C66C229-27EC-5EFF-0DF9-859DAD08281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182A3E2-8272-798B-5E36-7ECEFA28C73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E05067D-C68B-99C2-F728-733E37C9BC9E}"/>
              </a:ext>
            </a:extLst>
          </p:cNvPr>
          <p:cNvSpPr>
            <a:spLocks noGrp="1"/>
          </p:cNvSpPr>
          <p:nvPr>
            <p:ph type="dt" sz="half" idx="10"/>
          </p:nvPr>
        </p:nvSpPr>
        <p:spPr/>
        <p:txBody>
          <a:bodyPr/>
          <a:lstStyle/>
          <a:p>
            <a:fld id="{789E46B6-47C3-E244-A229-70820BD7A3AC}" type="datetimeFigureOut">
              <a:rPr lang="en-US" smtClean="0"/>
              <a:t>9/9/24</a:t>
            </a:fld>
            <a:endParaRPr lang="en-US"/>
          </a:p>
        </p:txBody>
      </p:sp>
      <p:sp>
        <p:nvSpPr>
          <p:cNvPr id="8" name="Footer Placeholder 7">
            <a:extLst>
              <a:ext uri="{FF2B5EF4-FFF2-40B4-BE49-F238E27FC236}">
                <a16:creationId xmlns:a16="http://schemas.microsoft.com/office/drawing/2014/main" id="{545B55F6-9C00-3E8D-58BF-524E0061DDA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B725819-F480-E561-DA21-03293E612B76}"/>
              </a:ext>
            </a:extLst>
          </p:cNvPr>
          <p:cNvSpPr>
            <a:spLocks noGrp="1"/>
          </p:cNvSpPr>
          <p:nvPr>
            <p:ph type="sldNum" sz="quarter" idx="12"/>
          </p:nvPr>
        </p:nvSpPr>
        <p:spPr/>
        <p:txBody>
          <a:bodyPr/>
          <a:lstStyle/>
          <a:p>
            <a:fld id="{2D3AFC8B-6092-2B40-8742-911047AC3C2E}" type="slidenum">
              <a:rPr lang="en-US" smtClean="0"/>
              <a:t>‹#›</a:t>
            </a:fld>
            <a:endParaRPr lang="en-US"/>
          </a:p>
        </p:txBody>
      </p:sp>
    </p:spTree>
    <p:extLst>
      <p:ext uri="{BB962C8B-B14F-4D97-AF65-F5344CB8AC3E}">
        <p14:creationId xmlns:p14="http://schemas.microsoft.com/office/powerpoint/2010/main" val="3686064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A562B3-AF2D-0314-DA59-07F4CB6E1D7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8E0C0A5-5ACA-6921-612B-F4937AC13BC5}"/>
              </a:ext>
            </a:extLst>
          </p:cNvPr>
          <p:cNvSpPr>
            <a:spLocks noGrp="1"/>
          </p:cNvSpPr>
          <p:nvPr>
            <p:ph type="dt" sz="half" idx="10"/>
          </p:nvPr>
        </p:nvSpPr>
        <p:spPr/>
        <p:txBody>
          <a:bodyPr/>
          <a:lstStyle/>
          <a:p>
            <a:fld id="{789E46B6-47C3-E244-A229-70820BD7A3AC}" type="datetimeFigureOut">
              <a:rPr lang="en-US" smtClean="0"/>
              <a:t>9/9/24</a:t>
            </a:fld>
            <a:endParaRPr lang="en-US"/>
          </a:p>
        </p:txBody>
      </p:sp>
      <p:sp>
        <p:nvSpPr>
          <p:cNvPr id="4" name="Footer Placeholder 3">
            <a:extLst>
              <a:ext uri="{FF2B5EF4-FFF2-40B4-BE49-F238E27FC236}">
                <a16:creationId xmlns:a16="http://schemas.microsoft.com/office/drawing/2014/main" id="{5C2F5DBC-E983-7FC9-26A6-9FDEC6E30F6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39F49E3-0E0C-6C50-B82D-8B5BD69181E5}"/>
              </a:ext>
            </a:extLst>
          </p:cNvPr>
          <p:cNvSpPr>
            <a:spLocks noGrp="1"/>
          </p:cNvSpPr>
          <p:nvPr>
            <p:ph type="sldNum" sz="quarter" idx="12"/>
          </p:nvPr>
        </p:nvSpPr>
        <p:spPr/>
        <p:txBody>
          <a:bodyPr/>
          <a:lstStyle/>
          <a:p>
            <a:fld id="{2D3AFC8B-6092-2B40-8742-911047AC3C2E}" type="slidenum">
              <a:rPr lang="en-US" smtClean="0"/>
              <a:t>‹#›</a:t>
            </a:fld>
            <a:endParaRPr lang="en-US"/>
          </a:p>
        </p:txBody>
      </p:sp>
    </p:spTree>
    <p:extLst>
      <p:ext uri="{BB962C8B-B14F-4D97-AF65-F5344CB8AC3E}">
        <p14:creationId xmlns:p14="http://schemas.microsoft.com/office/powerpoint/2010/main" val="8416064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CC437AF-E2F3-7C56-7BD9-BFDE72AE9A61}"/>
              </a:ext>
            </a:extLst>
          </p:cNvPr>
          <p:cNvSpPr>
            <a:spLocks noGrp="1"/>
          </p:cNvSpPr>
          <p:nvPr>
            <p:ph type="dt" sz="half" idx="10"/>
          </p:nvPr>
        </p:nvSpPr>
        <p:spPr/>
        <p:txBody>
          <a:bodyPr/>
          <a:lstStyle/>
          <a:p>
            <a:fld id="{789E46B6-47C3-E244-A229-70820BD7A3AC}" type="datetimeFigureOut">
              <a:rPr lang="en-US" smtClean="0"/>
              <a:t>9/9/24</a:t>
            </a:fld>
            <a:endParaRPr lang="en-US"/>
          </a:p>
        </p:txBody>
      </p:sp>
      <p:sp>
        <p:nvSpPr>
          <p:cNvPr id="3" name="Footer Placeholder 2">
            <a:extLst>
              <a:ext uri="{FF2B5EF4-FFF2-40B4-BE49-F238E27FC236}">
                <a16:creationId xmlns:a16="http://schemas.microsoft.com/office/drawing/2014/main" id="{47BF10A2-747C-DECE-90B6-09996107660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E97A1A5-82AF-EE31-6C57-4C596E160F75}"/>
              </a:ext>
            </a:extLst>
          </p:cNvPr>
          <p:cNvSpPr>
            <a:spLocks noGrp="1"/>
          </p:cNvSpPr>
          <p:nvPr>
            <p:ph type="sldNum" sz="quarter" idx="12"/>
          </p:nvPr>
        </p:nvSpPr>
        <p:spPr/>
        <p:txBody>
          <a:bodyPr/>
          <a:lstStyle/>
          <a:p>
            <a:fld id="{2D3AFC8B-6092-2B40-8742-911047AC3C2E}" type="slidenum">
              <a:rPr lang="en-US" smtClean="0"/>
              <a:t>‹#›</a:t>
            </a:fld>
            <a:endParaRPr lang="en-US"/>
          </a:p>
        </p:txBody>
      </p:sp>
    </p:spTree>
    <p:extLst>
      <p:ext uri="{BB962C8B-B14F-4D97-AF65-F5344CB8AC3E}">
        <p14:creationId xmlns:p14="http://schemas.microsoft.com/office/powerpoint/2010/main" val="8324276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F96107-41B6-A64E-14DE-B281A6A90AA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64D9BDF-45FC-9F93-F28F-02772567F57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7E42791-8304-50D1-EB18-862EE635C38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414BC55-C70E-89E5-1EEE-4CC1088CC47D}"/>
              </a:ext>
            </a:extLst>
          </p:cNvPr>
          <p:cNvSpPr>
            <a:spLocks noGrp="1"/>
          </p:cNvSpPr>
          <p:nvPr>
            <p:ph type="dt" sz="half" idx="10"/>
          </p:nvPr>
        </p:nvSpPr>
        <p:spPr/>
        <p:txBody>
          <a:bodyPr/>
          <a:lstStyle/>
          <a:p>
            <a:fld id="{789E46B6-47C3-E244-A229-70820BD7A3AC}" type="datetimeFigureOut">
              <a:rPr lang="en-US" smtClean="0"/>
              <a:t>9/9/24</a:t>
            </a:fld>
            <a:endParaRPr lang="en-US"/>
          </a:p>
        </p:txBody>
      </p:sp>
      <p:sp>
        <p:nvSpPr>
          <p:cNvPr id="6" name="Footer Placeholder 5">
            <a:extLst>
              <a:ext uri="{FF2B5EF4-FFF2-40B4-BE49-F238E27FC236}">
                <a16:creationId xmlns:a16="http://schemas.microsoft.com/office/drawing/2014/main" id="{C8DFCE03-3839-103A-7837-D9135C97FF4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89BCA17-3B5C-7EA0-70A6-56D03A06B42A}"/>
              </a:ext>
            </a:extLst>
          </p:cNvPr>
          <p:cNvSpPr>
            <a:spLocks noGrp="1"/>
          </p:cNvSpPr>
          <p:nvPr>
            <p:ph type="sldNum" sz="quarter" idx="12"/>
          </p:nvPr>
        </p:nvSpPr>
        <p:spPr/>
        <p:txBody>
          <a:bodyPr/>
          <a:lstStyle/>
          <a:p>
            <a:fld id="{2D3AFC8B-6092-2B40-8742-911047AC3C2E}" type="slidenum">
              <a:rPr lang="en-US" smtClean="0"/>
              <a:t>‹#›</a:t>
            </a:fld>
            <a:endParaRPr lang="en-US"/>
          </a:p>
        </p:txBody>
      </p:sp>
    </p:spTree>
    <p:extLst>
      <p:ext uri="{BB962C8B-B14F-4D97-AF65-F5344CB8AC3E}">
        <p14:creationId xmlns:p14="http://schemas.microsoft.com/office/powerpoint/2010/main" val="32676290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3FA10-9ED9-A5A0-2FFF-8A170CC0F8C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74DFD71-7242-1BE9-A675-C04E0724F06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B24AC00-9EF7-8F87-B71E-8BAA70AD8F4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E547128-F6F5-BF29-2B79-3647C2A210E4}"/>
              </a:ext>
            </a:extLst>
          </p:cNvPr>
          <p:cNvSpPr>
            <a:spLocks noGrp="1"/>
          </p:cNvSpPr>
          <p:nvPr>
            <p:ph type="dt" sz="half" idx="10"/>
          </p:nvPr>
        </p:nvSpPr>
        <p:spPr/>
        <p:txBody>
          <a:bodyPr/>
          <a:lstStyle/>
          <a:p>
            <a:fld id="{789E46B6-47C3-E244-A229-70820BD7A3AC}" type="datetimeFigureOut">
              <a:rPr lang="en-US" smtClean="0"/>
              <a:t>9/9/24</a:t>
            </a:fld>
            <a:endParaRPr lang="en-US"/>
          </a:p>
        </p:txBody>
      </p:sp>
      <p:sp>
        <p:nvSpPr>
          <p:cNvPr id="6" name="Footer Placeholder 5">
            <a:extLst>
              <a:ext uri="{FF2B5EF4-FFF2-40B4-BE49-F238E27FC236}">
                <a16:creationId xmlns:a16="http://schemas.microsoft.com/office/drawing/2014/main" id="{1E5560CF-DEC6-5835-EA97-91EFFB516E6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EDE6E9E-5707-0C12-3F30-4413F2886CF5}"/>
              </a:ext>
            </a:extLst>
          </p:cNvPr>
          <p:cNvSpPr>
            <a:spLocks noGrp="1"/>
          </p:cNvSpPr>
          <p:nvPr>
            <p:ph type="sldNum" sz="quarter" idx="12"/>
          </p:nvPr>
        </p:nvSpPr>
        <p:spPr/>
        <p:txBody>
          <a:bodyPr/>
          <a:lstStyle/>
          <a:p>
            <a:fld id="{2D3AFC8B-6092-2B40-8742-911047AC3C2E}" type="slidenum">
              <a:rPr lang="en-US" smtClean="0"/>
              <a:t>‹#›</a:t>
            </a:fld>
            <a:endParaRPr lang="en-US"/>
          </a:p>
        </p:txBody>
      </p:sp>
    </p:spTree>
    <p:extLst>
      <p:ext uri="{BB962C8B-B14F-4D97-AF65-F5344CB8AC3E}">
        <p14:creationId xmlns:p14="http://schemas.microsoft.com/office/powerpoint/2010/main" val="41256607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574CB9B-0C19-6141-42AF-C72B2A6C9FA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B5D5C82-0048-5DDA-D793-CB6278ADD56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BD044AC-1A59-A72D-F7AC-00B34FDEEDC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789E46B6-47C3-E244-A229-70820BD7A3AC}" type="datetimeFigureOut">
              <a:rPr lang="en-US" smtClean="0"/>
              <a:t>9/9/24</a:t>
            </a:fld>
            <a:endParaRPr lang="en-US"/>
          </a:p>
        </p:txBody>
      </p:sp>
      <p:sp>
        <p:nvSpPr>
          <p:cNvPr id="5" name="Footer Placeholder 4">
            <a:extLst>
              <a:ext uri="{FF2B5EF4-FFF2-40B4-BE49-F238E27FC236}">
                <a16:creationId xmlns:a16="http://schemas.microsoft.com/office/drawing/2014/main" id="{E18A8A96-AB78-111B-D13D-A242147D0D7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DEB73F5B-F72D-88E8-0899-452C285A2AD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2D3AFC8B-6092-2B40-8742-911047AC3C2E}" type="slidenum">
              <a:rPr lang="en-US" smtClean="0"/>
              <a:t>‹#›</a:t>
            </a:fld>
            <a:endParaRPr lang="en-US"/>
          </a:p>
        </p:txBody>
      </p:sp>
    </p:spTree>
    <p:extLst>
      <p:ext uri="{BB962C8B-B14F-4D97-AF65-F5344CB8AC3E}">
        <p14:creationId xmlns:p14="http://schemas.microsoft.com/office/powerpoint/2010/main" val="37282912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Google Shape;145;p7">
            <a:extLst>
              <a:ext uri="{FF2B5EF4-FFF2-40B4-BE49-F238E27FC236}">
                <a16:creationId xmlns:a16="http://schemas.microsoft.com/office/drawing/2014/main" id="{001E8A82-2D09-8A40-AB15-BEA76228B6A2}"/>
              </a:ext>
            </a:extLst>
          </p:cNvPr>
          <p:cNvSpPr/>
          <p:nvPr/>
        </p:nvSpPr>
        <p:spPr>
          <a:xfrm rot="10800000" flipH="1">
            <a:off x="0" y="24493"/>
            <a:ext cx="12192000" cy="6866164"/>
          </a:xfrm>
          <a:prstGeom prst="rect">
            <a:avLst/>
          </a:prstGeom>
          <a:solidFill>
            <a:srgbClr val="13294B"/>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dirty="0">
              <a:solidFill>
                <a:srgbClr val="13294B"/>
              </a:solidFill>
              <a:latin typeface="Calibri"/>
              <a:ea typeface="Calibri"/>
              <a:cs typeface="Calibri"/>
              <a:sym typeface="Calibri"/>
            </a:endParaRPr>
          </a:p>
        </p:txBody>
      </p:sp>
      <p:sp>
        <p:nvSpPr>
          <p:cNvPr id="4" name="Google Shape;97;p1">
            <a:extLst>
              <a:ext uri="{FF2B5EF4-FFF2-40B4-BE49-F238E27FC236}">
                <a16:creationId xmlns:a16="http://schemas.microsoft.com/office/drawing/2014/main" id="{6EE6B1E5-9B9E-FD48-9F48-627803FDB7F5}"/>
              </a:ext>
            </a:extLst>
          </p:cNvPr>
          <p:cNvSpPr txBox="1"/>
          <p:nvPr/>
        </p:nvSpPr>
        <p:spPr>
          <a:xfrm>
            <a:off x="323269" y="3457575"/>
            <a:ext cx="11868731" cy="630902"/>
          </a:xfrm>
          <a:prstGeom prst="rect">
            <a:avLst/>
          </a:prstGeom>
          <a:noFill/>
          <a:ln>
            <a:noFill/>
          </a:ln>
        </p:spPr>
        <p:txBody>
          <a:bodyPr spcFirstLastPara="1" wrap="square" lIns="91425" tIns="45700" rIns="91425" bIns="45700" anchor="t" anchorCtr="0">
            <a:spAutoFit/>
          </a:bodyPr>
          <a:lstStyle/>
          <a:p>
            <a:r>
              <a:rPr lang="en-US" sz="3500" dirty="0" err="1">
                <a:solidFill>
                  <a:schemeClr val="bg1"/>
                </a:solidFill>
                <a:effectLst/>
                <a:latin typeface="Helvetica" pitchFamily="2" charset="0"/>
              </a:rPr>
              <a:t>GPipe</a:t>
            </a:r>
            <a:r>
              <a:rPr lang="en-US" sz="3500" dirty="0">
                <a:solidFill>
                  <a:schemeClr val="bg1"/>
                </a:solidFill>
                <a:effectLst/>
                <a:latin typeface="Helvetica" pitchFamily="2" charset="0"/>
              </a:rPr>
              <a:t>: Easy Scaling with Micro-Batch Pipeline</a:t>
            </a:r>
            <a:r>
              <a:rPr lang="en-US" sz="3500" dirty="0">
                <a:solidFill>
                  <a:schemeClr val="bg1"/>
                </a:solidFill>
                <a:latin typeface="Helvetica" pitchFamily="2" charset="0"/>
              </a:rPr>
              <a:t> </a:t>
            </a:r>
            <a:r>
              <a:rPr lang="en-US" sz="3500" dirty="0">
                <a:solidFill>
                  <a:schemeClr val="bg1"/>
                </a:solidFill>
                <a:effectLst/>
                <a:latin typeface="Helvetica" pitchFamily="2" charset="0"/>
              </a:rPr>
              <a:t>Parallelism</a:t>
            </a:r>
          </a:p>
        </p:txBody>
      </p:sp>
      <p:pic>
        <p:nvPicPr>
          <p:cNvPr id="5" name="Picture 4" descr="A picture containing drawing&#10;&#10;Description automatically generated">
            <a:extLst>
              <a:ext uri="{FF2B5EF4-FFF2-40B4-BE49-F238E27FC236}">
                <a16:creationId xmlns:a16="http://schemas.microsoft.com/office/drawing/2014/main" id="{8FBAA0E1-3AE3-CC42-A2EA-C66D0BE988E2}"/>
              </a:ext>
            </a:extLst>
          </p:cNvPr>
          <p:cNvPicPr>
            <a:picLocks noChangeAspect="1"/>
          </p:cNvPicPr>
          <p:nvPr/>
        </p:nvPicPr>
        <p:blipFill>
          <a:blip r:embed="rId2"/>
          <a:stretch>
            <a:fillRect/>
          </a:stretch>
        </p:blipFill>
        <p:spPr>
          <a:xfrm>
            <a:off x="4641007" y="852965"/>
            <a:ext cx="2909982" cy="754082"/>
          </a:xfrm>
          <a:prstGeom prst="rect">
            <a:avLst/>
          </a:prstGeom>
        </p:spPr>
      </p:pic>
      <p:sp>
        <p:nvSpPr>
          <p:cNvPr id="2" name="Slide Number Placeholder 1">
            <a:extLst>
              <a:ext uri="{FF2B5EF4-FFF2-40B4-BE49-F238E27FC236}">
                <a16:creationId xmlns:a16="http://schemas.microsoft.com/office/drawing/2014/main" id="{1BEF4DA4-12A6-9FAD-C72F-E11A950BD57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t>1</a:t>
            </a:fld>
            <a:endParaRPr lang="en-US"/>
          </a:p>
        </p:txBody>
      </p:sp>
      <p:sp>
        <p:nvSpPr>
          <p:cNvPr id="3" name="Google Shape;97;p1">
            <a:extLst>
              <a:ext uri="{FF2B5EF4-FFF2-40B4-BE49-F238E27FC236}">
                <a16:creationId xmlns:a16="http://schemas.microsoft.com/office/drawing/2014/main" id="{8F4A8450-A8F3-CE84-DBCB-451F2F05DFF7}"/>
              </a:ext>
            </a:extLst>
          </p:cNvPr>
          <p:cNvSpPr txBox="1"/>
          <p:nvPr/>
        </p:nvSpPr>
        <p:spPr>
          <a:xfrm>
            <a:off x="4180892" y="5759684"/>
            <a:ext cx="11868731" cy="523180"/>
          </a:xfrm>
          <a:prstGeom prst="rect">
            <a:avLst/>
          </a:prstGeom>
          <a:noFill/>
          <a:ln>
            <a:noFill/>
          </a:ln>
        </p:spPr>
        <p:txBody>
          <a:bodyPr spcFirstLastPara="1" wrap="square" lIns="91425" tIns="45700" rIns="91425" bIns="45700" anchor="t" anchorCtr="0">
            <a:spAutoFit/>
          </a:bodyPr>
          <a:lstStyle/>
          <a:p>
            <a:r>
              <a:rPr lang="en-US" sz="2800" dirty="0">
                <a:solidFill>
                  <a:schemeClr val="bg1"/>
                </a:solidFill>
                <a:effectLst/>
                <a:latin typeface="Helvetica" pitchFamily="2" charset="0"/>
              </a:rPr>
              <a:t>Bhagyashrere Taleka</a:t>
            </a:r>
          </a:p>
        </p:txBody>
      </p:sp>
    </p:spTree>
    <p:extLst>
      <p:ext uri="{BB962C8B-B14F-4D97-AF65-F5344CB8AC3E}">
        <p14:creationId xmlns:p14="http://schemas.microsoft.com/office/powerpoint/2010/main" val="29816134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24" name="Google Shape;145;p7">
            <a:extLst>
              <a:ext uri="{FF2B5EF4-FFF2-40B4-BE49-F238E27FC236}">
                <a16:creationId xmlns:a16="http://schemas.microsoft.com/office/drawing/2014/main" id="{D5C485F8-53F2-BD48-9D7B-D5B2FD5D6C0B}"/>
              </a:ext>
            </a:extLst>
          </p:cNvPr>
          <p:cNvSpPr/>
          <p:nvPr/>
        </p:nvSpPr>
        <p:spPr>
          <a:xfrm rot="10800000" flipH="1" flipV="1">
            <a:off x="0" y="9590"/>
            <a:ext cx="12192000" cy="886838"/>
          </a:xfrm>
          <a:prstGeom prst="rect">
            <a:avLst/>
          </a:prstGeom>
          <a:solidFill>
            <a:srgbClr val="13294B"/>
          </a:solidFill>
          <a:ln>
            <a:noFill/>
          </a:ln>
        </p:spPr>
        <p:txBody>
          <a:bodyPr spcFirstLastPara="1" wrap="square" lIns="91425" tIns="45700" rIns="91425" bIns="45700" anchor="ctr" anchorCtr="0">
            <a:noAutofit/>
          </a:bodyPr>
          <a:lstStyle/>
          <a:p>
            <a:pPr marL="0" marR="0" lvl="0" indent="0" rtl="0">
              <a:lnSpc>
                <a:spcPct val="100000"/>
              </a:lnSpc>
              <a:spcBef>
                <a:spcPts val="0"/>
              </a:spcBef>
              <a:spcAft>
                <a:spcPts val="0"/>
              </a:spcAft>
              <a:buClr>
                <a:schemeClr val="lt1"/>
              </a:buClr>
              <a:buSzPts val="1800"/>
              <a:buFont typeface="Calibri"/>
              <a:buNone/>
            </a:pPr>
            <a:r>
              <a:rPr lang="en-US" sz="2000" b="0" i="0" u="none" strike="noStrike" cap="none" dirty="0">
                <a:solidFill>
                  <a:schemeClr val="bg1"/>
                </a:solidFill>
                <a:latin typeface="Calibri"/>
                <a:ea typeface="Calibri"/>
                <a:cs typeface="Calibri"/>
                <a:sym typeface="Calibri"/>
              </a:rPr>
              <a:t>Key Ideas: </a:t>
            </a:r>
            <a:r>
              <a:rPr lang="en-US" sz="2000" b="0" i="0" u="none" strike="noStrike" cap="none" dirty="0" err="1">
                <a:solidFill>
                  <a:schemeClr val="bg1"/>
                </a:solidFill>
                <a:latin typeface="Calibri"/>
                <a:ea typeface="Calibri"/>
                <a:cs typeface="Calibri"/>
                <a:sym typeface="Calibri"/>
              </a:rPr>
              <a:t>GPipe</a:t>
            </a:r>
            <a:r>
              <a:rPr lang="en-US" sz="2000" b="0" i="0" u="none" strike="noStrike" cap="none" dirty="0">
                <a:solidFill>
                  <a:schemeClr val="bg1"/>
                </a:solidFill>
                <a:latin typeface="Calibri"/>
                <a:ea typeface="Calibri"/>
                <a:cs typeface="Calibri"/>
                <a:sym typeface="Calibri"/>
              </a:rPr>
              <a:t> Interface</a:t>
            </a:r>
            <a:endParaRPr sz="2000" b="0" i="0" u="none" strike="noStrike" cap="none" dirty="0">
              <a:solidFill>
                <a:schemeClr val="bg1"/>
              </a:solidFill>
              <a:latin typeface="Calibri"/>
              <a:ea typeface="Calibri"/>
              <a:cs typeface="Calibri"/>
              <a:sym typeface="Calibri"/>
            </a:endParaRPr>
          </a:p>
        </p:txBody>
      </p:sp>
      <p:pic>
        <p:nvPicPr>
          <p:cNvPr id="25" name="Picture 24" descr="A close up of a logo&#10;&#10;Description automatically generated">
            <a:extLst>
              <a:ext uri="{FF2B5EF4-FFF2-40B4-BE49-F238E27FC236}">
                <a16:creationId xmlns:a16="http://schemas.microsoft.com/office/drawing/2014/main" id="{818745B6-76BD-F141-A42C-4752F0661BAF}"/>
              </a:ext>
            </a:extLst>
          </p:cNvPr>
          <p:cNvPicPr>
            <a:picLocks noChangeAspect="1"/>
          </p:cNvPicPr>
          <p:nvPr/>
        </p:nvPicPr>
        <p:blipFill>
          <a:blip r:embed="rId3"/>
          <a:stretch>
            <a:fillRect/>
          </a:stretch>
        </p:blipFill>
        <p:spPr>
          <a:xfrm>
            <a:off x="11554210" y="228014"/>
            <a:ext cx="277906" cy="401420"/>
          </a:xfrm>
          <a:prstGeom prst="rect">
            <a:avLst/>
          </a:prstGeom>
        </p:spPr>
      </p:pic>
      <p:sp>
        <p:nvSpPr>
          <p:cNvPr id="3" name="Content Placeholder 2">
            <a:extLst>
              <a:ext uri="{FF2B5EF4-FFF2-40B4-BE49-F238E27FC236}">
                <a16:creationId xmlns:a16="http://schemas.microsoft.com/office/drawing/2014/main" id="{193F9CD0-4F09-533B-8D81-BE6F71D171D7}"/>
              </a:ext>
            </a:extLst>
          </p:cNvPr>
          <p:cNvSpPr>
            <a:spLocks noGrp="1"/>
          </p:cNvSpPr>
          <p:nvPr>
            <p:ph idx="1"/>
          </p:nvPr>
        </p:nvSpPr>
        <p:spPr>
          <a:xfrm>
            <a:off x="838200" y="1028700"/>
            <a:ext cx="10515600" cy="5148263"/>
          </a:xfrm>
        </p:spPr>
        <p:txBody>
          <a:bodyPr/>
          <a:lstStyle/>
          <a:p>
            <a:r>
              <a:rPr lang="en-US" dirty="0"/>
              <a:t>User defined parameters</a:t>
            </a:r>
          </a:p>
          <a:p>
            <a:pPr lvl="1"/>
            <a:r>
              <a:rPr lang="en-US" dirty="0"/>
              <a:t>The number of model partitions K</a:t>
            </a:r>
          </a:p>
          <a:p>
            <a:pPr lvl="1"/>
            <a:r>
              <a:rPr lang="en-US" dirty="0"/>
              <a:t>The number of micro batches M</a:t>
            </a:r>
          </a:p>
          <a:p>
            <a:pPr lvl="1"/>
            <a:r>
              <a:rPr lang="en-US" dirty="0"/>
              <a:t>The number of layers L in the model</a:t>
            </a:r>
          </a:p>
          <a:p>
            <a:pPr lvl="1"/>
            <a:r>
              <a:rPr lang="en-US" dirty="0"/>
              <a:t>[optional] cost estimation function</a:t>
            </a:r>
          </a:p>
          <a:p>
            <a:pPr lvl="1"/>
            <a:endParaRPr lang="en-US" dirty="0"/>
          </a:p>
          <a:p>
            <a:pPr lvl="1"/>
            <a:endParaRPr lang="en-US" dirty="0"/>
          </a:p>
          <a:p>
            <a:r>
              <a:rPr lang="en-US" dirty="0"/>
              <a:t>Let partition p</a:t>
            </a:r>
            <a:r>
              <a:rPr lang="en-US" baseline="-25000" dirty="0"/>
              <a:t>k</a:t>
            </a:r>
            <a:r>
              <a:rPr lang="en-US" dirty="0"/>
              <a:t> consist of consecutive layers between </a:t>
            </a:r>
            <a:r>
              <a:rPr lang="en-US" dirty="0" err="1"/>
              <a:t>i</a:t>
            </a:r>
            <a:r>
              <a:rPr lang="en-US" dirty="0"/>
              <a:t> and j</a:t>
            </a:r>
          </a:p>
          <a:p>
            <a:pPr lvl="1"/>
            <a:r>
              <a:rPr lang="en-US" dirty="0"/>
              <a:t>Parameters: union of </a:t>
            </a:r>
            <a:r>
              <a:rPr lang="en-US" i="1" dirty="0" err="1"/>
              <a:t>w</a:t>
            </a:r>
            <a:r>
              <a:rPr lang="en-US" i="1" baseline="-25000" dirty="0" err="1"/>
              <a:t>i</a:t>
            </a:r>
            <a:r>
              <a:rPr lang="en-US" i="1" dirty="0"/>
              <a:t>, w</a:t>
            </a:r>
            <a:r>
              <a:rPr lang="en-US" i="1" baseline="-25000" dirty="0"/>
              <a:t>i+1</a:t>
            </a:r>
            <a:r>
              <a:rPr lang="en-US" i="1" dirty="0"/>
              <a:t>,w</a:t>
            </a:r>
            <a:r>
              <a:rPr lang="en-US" i="1" baseline="-25000" dirty="0"/>
              <a:t>i+2</a:t>
            </a:r>
            <a:r>
              <a:rPr lang="en-US" i="1" dirty="0"/>
              <a:t>…….</a:t>
            </a:r>
            <a:r>
              <a:rPr lang="en-US" i="1" dirty="0" err="1"/>
              <a:t>w</a:t>
            </a:r>
            <a:r>
              <a:rPr lang="en-US" i="1" baseline="-25000" dirty="0" err="1"/>
              <a:t>j</a:t>
            </a:r>
            <a:endParaRPr lang="en-US" i="1" dirty="0"/>
          </a:p>
          <a:p>
            <a:pPr lvl="1"/>
            <a:r>
              <a:rPr lang="en-US" dirty="0"/>
              <a:t>Forward function </a:t>
            </a:r>
            <a:r>
              <a:rPr lang="en-US" i="1" dirty="0" err="1"/>
              <a:t>F</a:t>
            </a:r>
            <a:r>
              <a:rPr lang="en-US" i="1" baseline="-25000" dirty="0" err="1"/>
              <a:t>k</a:t>
            </a:r>
            <a:r>
              <a:rPr lang="en-US" dirty="0"/>
              <a:t> </a:t>
            </a:r>
            <a:r>
              <a:rPr lang="en-US" i="1" dirty="0"/>
              <a:t>: f</a:t>
            </a:r>
            <a:r>
              <a:rPr lang="en-US" i="1" baseline="-25000" dirty="0"/>
              <a:t>j</a:t>
            </a:r>
            <a:r>
              <a:rPr lang="en-US" i="1" dirty="0"/>
              <a:t>(……(f</a:t>
            </a:r>
            <a:r>
              <a:rPr lang="en-US" i="1" baseline="-25000" dirty="0"/>
              <a:t>i+1</a:t>
            </a:r>
            <a:r>
              <a:rPr lang="en-US" i="1" dirty="0"/>
              <a:t>(f</a:t>
            </a:r>
            <a:r>
              <a:rPr lang="en-US" i="1" baseline="-25000" dirty="0"/>
              <a:t>i</a:t>
            </a:r>
            <a:r>
              <a:rPr lang="en-US" i="1" dirty="0"/>
              <a:t>))…)</a:t>
            </a:r>
          </a:p>
          <a:p>
            <a:pPr lvl="1"/>
            <a:r>
              <a:rPr lang="en-US" dirty="0"/>
              <a:t>Backward function : computed from </a:t>
            </a:r>
            <a:r>
              <a:rPr lang="en-US" i="1" dirty="0" err="1"/>
              <a:t>F</a:t>
            </a:r>
            <a:r>
              <a:rPr lang="en-US" i="1" baseline="-25000" dirty="0" err="1"/>
              <a:t>k</a:t>
            </a:r>
            <a:r>
              <a:rPr lang="en-US" i="1" dirty="0"/>
              <a:t> </a:t>
            </a:r>
          </a:p>
          <a:p>
            <a:pPr lvl="1"/>
            <a:r>
              <a:rPr lang="en-US" dirty="0"/>
              <a:t>Cost estimator : summation of individual costs</a:t>
            </a:r>
          </a:p>
          <a:p>
            <a:pPr marL="457200" lvl="1" indent="0">
              <a:buNone/>
            </a:pPr>
            <a:endParaRPr lang="en-US" dirty="0"/>
          </a:p>
          <a:p>
            <a:pPr lvl="1"/>
            <a:endParaRPr lang="en-US" dirty="0"/>
          </a:p>
        </p:txBody>
      </p:sp>
    </p:spTree>
    <p:extLst>
      <p:ext uri="{BB962C8B-B14F-4D97-AF65-F5344CB8AC3E}">
        <p14:creationId xmlns:p14="http://schemas.microsoft.com/office/powerpoint/2010/main" val="5864578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Shape 144"/>
        <p:cNvGrpSpPr/>
        <p:nvPr/>
      </p:nvGrpSpPr>
      <p:grpSpPr>
        <a:xfrm>
          <a:off x="0" y="0"/>
          <a:ext cx="0" cy="0"/>
          <a:chOff x="0" y="0"/>
          <a:chExt cx="0" cy="0"/>
        </a:xfrm>
      </p:grpSpPr>
      <p:sp>
        <p:nvSpPr>
          <p:cNvPr id="24" name="Google Shape;145;p7">
            <a:extLst>
              <a:ext uri="{FF2B5EF4-FFF2-40B4-BE49-F238E27FC236}">
                <a16:creationId xmlns:a16="http://schemas.microsoft.com/office/drawing/2014/main" id="{D5C485F8-53F2-BD48-9D7B-D5B2FD5D6C0B}"/>
              </a:ext>
            </a:extLst>
          </p:cNvPr>
          <p:cNvSpPr/>
          <p:nvPr/>
        </p:nvSpPr>
        <p:spPr>
          <a:xfrm rot="10800000" flipH="1" flipV="1">
            <a:off x="0" y="9590"/>
            <a:ext cx="12192000" cy="886838"/>
          </a:xfrm>
          <a:prstGeom prst="rect">
            <a:avLst/>
          </a:prstGeom>
          <a:solidFill>
            <a:srgbClr val="13294B"/>
          </a:solidFill>
          <a:ln>
            <a:noFill/>
          </a:ln>
        </p:spPr>
        <p:txBody>
          <a:bodyPr spcFirstLastPara="1" wrap="square" lIns="91425" tIns="45700" rIns="91425" bIns="45700" anchor="ctr" anchorCtr="0">
            <a:noAutofit/>
          </a:bodyPr>
          <a:lstStyle/>
          <a:p>
            <a:pPr marL="0" marR="0" lvl="0" indent="0" rtl="0">
              <a:lnSpc>
                <a:spcPct val="100000"/>
              </a:lnSpc>
              <a:spcBef>
                <a:spcPts val="0"/>
              </a:spcBef>
              <a:spcAft>
                <a:spcPts val="0"/>
              </a:spcAft>
              <a:buClr>
                <a:schemeClr val="lt1"/>
              </a:buClr>
              <a:buSzPts val="1800"/>
              <a:buFont typeface="Calibri"/>
              <a:buNone/>
            </a:pPr>
            <a:r>
              <a:rPr lang="en-US" sz="2000" dirty="0">
                <a:solidFill>
                  <a:schemeClr val="bg1"/>
                </a:solidFill>
                <a:latin typeface="Calibri"/>
                <a:ea typeface="Calibri"/>
                <a:cs typeface="Calibri"/>
                <a:sym typeface="Calibri"/>
              </a:rPr>
              <a:t>Key Ideas: Algorithm</a:t>
            </a:r>
            <a:endParaRPr sz="2000" b="0" i="0" u="none" strike="noStrike" cap="none" dirty="0">
              <a:solidFill>
                <a:schemeClr val="bg1"/>
              </a:solidFill>
              <a:latin typeface="Calibri"/>
              <a:ea typeface="Calibri"/>
              <a:cs typeface="Calibri"/>
              <a:sym typeface="Calibri"/>
            </a:endParaRPr>
          </a:p>
        </p:txBody>
      </p:sp>
      <p:pic>
        <p:nvPicPr>
          <p:cNvPr id="25" name="Picture 24" descr="A close up of a logo&#10;&#10;Description automatically generated">
            <a:extLst>
              <a:ext uri="{FF2B5EF4-FFF2-40B4-BE49-F238E27FC236}">
                <a16:creationId xmlns:a16="http://schemas.microsoft.com/office/drawing/2014/main" id="{818745B6-76BD-F141-A42C-4752F0661BAF}"/>
              </a:ext>
            </a:extLst>
          </p:cNvPr>
          <p:cNvPicPr>
            <a:picLocks noChangeAspect="1"/>
          </p:cNvPicPr>
          <p:nvPr/>
        </p:nvPicPr>
        <p:blipFill>
          <a:blip r:embed="rId3"/>
          <a:stretch>
            <a:fillRect/>
          </a:stretch>
        </p:blipFill>
        <p:spPr>
          <a:xfrm>
            <a:off x="11554210" y="228014"/>
            <a:ext cx="277906" cy="401420"/>
          </a:xfrm>
          <a:prstGeom prst="rect">
            <a:avLst/>
          </a:prstGeom>
        </p:spPr>
      </p:pic>
      <p:sp>
        <p:nvSpPr>
          <p:cNvPr id="3" name="Content Placeholder 2">
            <a:extLst>
              <a:ext uri="{FF2B5EF4-FFF2-40B4-BE49-F238E27FC236}">
                <a16:creationId xmlns:a16="http://schemas.microsoft.com/office/drawing/2014/main" id="{CB48E8FF-36AD-C211-476E-FD634B6768C8}"/>
              </a:ext>
            </a:extLst>
          </p:cNvPr>
          <p:cNvSpPr>
            <a:spLocks noGrp="1"/>
          </p:cNvSpPr>
          <p:nvPr>
            <p:ph idx="1"/>
          </p:nvPr>
        </p:nvSpPr>
        <p:spPr>
          <a:xfrm>
            <a:off x="838200" y="1096454"/>
            <a:ext cx="10515600" cy="5280534"/>
          </a:xfrm>
        </p:spPr>
        <p:txBody>
          <a:bodyPr/>
          <a:lstStyle/>
          <a:p>
            <a:r>
              <a:rPr lang="en-US" dirty="0" err="1"/>
              <a:t>Gpipe</a:t>
            </a:r>
            <a:r>
              <a:rPr lang="en-US" dirty="0"/>
              <a:t> partitions network into K cells </a:t>
            </a:r>
          </a:p>
          <a:p>
            <a:r>
              <a:rPr lang="en-US" dirty="0"/>
              <a:t>K-</a:t>
            </a:r>
            <a:r>
              <a:rPr lang="en-US" dirty="0" err="1"/>
              <a:t>th</a:t>
            </a:r>
            <a:r>
              <a:rPr lang="en-US" dirty="0"/>
              <a:t> cell is placed on K-</a:t>
            </a:r>
            <a:r>
              <a:rPr lang="en-US" dirty="0" err="1"/>
              <a:t>th</a:t>
            </a:r>
            <a:r>
              <a:rPr lang="en-US" dirty="0"/>
              <a:t> accelerator</a:t>
            </a:r>
          </a:p>
          <a:p>
            <a:r>
              <a:rPr lang="en-US" dirty="0"/>
              <a:t>Communication primitives are inserted at partition boundaries.</a:t>
            </a:r>
          </a:p>
          <a:p>
            <a:r>
              <a:rPr lang="en-US" dirty="0"/>
              <a:t>Every mini-batch is divided into M micro-batches and pipelined through K accelerators.</a:t>
            </a:r>
          </a:p>
          <a:p>
            <a:r>
              <a:rPr lang="en-US" dirty="0"/>
              <a:t>At the end of each mini-batch, gradients from all M batches are accumulated and updated across all accelerators.</a:t>
            </a:r>
          </a:p>
          <a:p>
            <a:endParaRPr lang="en-US" dirty="0"/>
          </a:p>
          <a:p>
            <a:endParaRPr lang="en-US" dirty="0"/>
          </a:p>
        </p:txBody>
      </p:sp>
    </p:spTree>
    <p:extLst>
      <p:ext uri="{BB962C8B-B14F-4D97-AF65-F5344CB8AC3E}">
        <p14:creationId xmlns:p14="http://schemas.microsoft.com/office/powerpoint/2010/main" val="1057632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24" name="Google Shape;145;p7">
            <a:extLst>
              <a:ext uri="{FF2B5EF4-FFF2-40B4-BE49-F238E27FC236}">
                <a16:creationId xmlns:a16="http://schemas.microsoft.com/office/drawing/2014/main" id="{D5C485F8-53F2-BD48-9D7B-D5B2FD5D6C0B}"/>
              </a:ext>
            </a:extLst>
          </p:cNvPr>
          <p:cNvSpPr/>
          <p:nvPr/>
        </p:nvSpPr>
        <p:spPr>
          <a:xfrm rot="10800000" flipH="1" flipV="1">
            <a:off x="0" y="9590"/>
            <a:ext cx="12192000" cy="886838"/>
          </a:xfrm>
          <a:prstGeom prst="rect">
            <a:avLst/>
          </a:prstGeom>
          <a:solidFill>
            <a:srgbClr val="13294B"/>
          </a:solidFill>
          <a:ln>
            <a:noFill/>
          </a:ln>
        </p:spPr>
        <p:txBody>
          <a:bodyPr spcFirstLastPara="1" wrap="square" lIns="91425" tIns="45700" rIns="91425" bIns="45700" anchor="ctr" anchorCtr="0">
            <a:noAutofit/>
          </a:bodyPr>
          <a:lstStyle/>
          <a:p>
            <a:pPr marL="0" marR="0" lvl="0" indent="0" rtl="0">
              <a:lnSpc>
                <a:spcPct val="100000"/>
              </a:lnSpc>
              <a:spcBef>
                <a:spcPts val="0"/>
              </a:spcBef>
              <a:spcAft>
                <a:spcPts val="0"/>
              </a:spcAft>
              <a:buClr>
                <a:schemeClr val="lt1"/>
              </a:buClr>
              <a:buSzPts val="1800"/>
              <a:buFont typeface="Calibri"/>
              <a:buNone/>
            </a:pPr>
            <a:r>
              <a:rPr lang="en-US" sz="2000" dirty="0">
                <a:solidFill>
                  <a:schemeClr val="bg1"/>
                </a:solidFill>
                <a:latin typeface="Calibri"/>
                <a:ea typeface="Calibri"/>
                <a:cs typeface="Calibri"/>
                <a:sym typeface="Calibri"/>
              </a:rPr>
              <a:t>Key Ideas: Performance Optimization</a:t>
            </a:r>
            <a:endParaRPr sz="2000" b="0" i="0" u="none" strike="noStrike" cap="none" dirty="0">
              <a:solidFill>
                <a:schemeClr val="bg1"/>
              </a:solidFill>
              <a:latin typeface="Calibri"/>
              <a:ea typeface="Calibri"/>
              <a:cs typeface="Calibri"/>
              <a:sym typeface="Calibri"/>
            </a:endParaRPr>
          </a:p>
        </p:txBody>
      </p:sp>
      <p:pic>
        <p:nvPicPr>
          <p:cNvPr id="25" name="Picture 24" descr="A close up of a logo&#10;&#10;Description automatically generated">
            <a:extLst>
              <a:ext uri="{FF2B5EF4-FFF2-40B4-BE49-F238E27FC236}">
                <a16:creationId xmlns:a16="http://schemas.microsoft.com/office/drawing/2014/main" id="{818745B6-76BD-F141-A42C-4752F0661BAF}"/>
              </a:ext>
            </a:extLst>
          </p:cNvPr>
          <p:cNvPicPr>
            <a:picLocks noChangeAspect="1"/>
          </p:cNvPicPr>
          <p:nvPr/>
        </p:nvPicPr>
        <p:blipFill>
          <a:blip r:embed="rId3"/>
          <a:stretch>
            <a:fillRect/>
          </a:stretch>
        </p:blipFill>
        <p:spPr>
          <a:xfrm>
            <a:off x="11554210" y="228014"/>
            <a:ext cx="277906" cy="401420"/>
          </a:xfrm>
          <a:prstGeom prst="rect">
            <a:avLst/>
          </a:prstGeom>
        </p:spPr>
      </p:pic>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C8694007-39EA-8177-8C38-86D04D3456F0}"/>
                  </a:ext>
                </a:extLst>
              </p:cNvPr>
              <p:cNvSpPr>
                <a:spLocks noGrp="1"/>
              </p:cNvSpPr>
              <p:nvPr>
                <p:ph idx="1"/>
              </p:nvPr>
            </p:nvSpPr>
            <p:spPr>
              <a:xfrm>
                <a:off x="838200" y="1085850"/>
                <a:ext cx="10877550" cy="5091113"/>
              </a:xfrm>
            </p:spPr>
            <p:txBody>
              <a:bodyPr/>
              <a:lstStyle/>
              <a:p>
                <a:r>
                  <a:rPr lang="en-US" dirty="0"/>
                  <a:t>Re-materialization used to reduce activation memory requirements</a:t>
                </a:r>
              </a:p>
              <a:p>
                <a:pPr lvl="1"/>
                <a:r>
                  <a:rPr lang="en-US" dirty="0"/>
                  <a:t>Memory requirement reduced from </a:t>
                </a:r>
                <a:r>
                  <a:rPr lang="en-US" i="1" dirty="0"/>
                  <a:t>O(N x L)</a:t>
                </a:r>
                <a:r>
                  <a:rPr lang="en-US" dirty="0"/>
                  <a:t> to </a:t>
                </a:r>
                <a:r>
                  <a:rPr lang="en-US" i="1" dirty="0"/>
                  <a:t>O( N + </a:t>
                </a:r>
                <a14:m>
                  <m:oMath xmlns:m="http://schemas.openxmlformats.org/officeDocument/2006/math">
                    <m:f>
                      <m:fPr>
                        <m:ctrlPr>
                          <a:rPr lang="en-US" i="1" smtClean="0">
                            <a:latin typeface="Cambria Math" panose="02040503050406030204" pitchFamily="18" charset="0"/>
                          </a:rPr>
                        </m:ctrlPr>
                      </m:fPr>
                      <m:num>
                        <m:r>
                          <a:rPr lang="en-US" b="0" i="1" smtClean="0">
                            <a:latin typeface="Cambria Math" panose="02040503050406030204" pitchFamily="18" charset="0"/>
                          </a:rPr>
                          <m:t>𝐿</m:t>
                        </m:r>
                      </m:num>
                      <m:den>
                        <m:r>
                          <a:rPr lang="en-US" b="0" i="1" smtClean="0">
                            <a:latin typeface="Cambria Math" panose="02040503050406030204" pitchFamily="18" charset="0"/>
                          </a:rPr>
                          <m:t>𝐾</m:t>
                        </m:r>
                      </m:den>
                    </m:f>
                    <m:r>
                      <a:rPr lang="en-US" b="0" i="1" smtClean="0">
                        <a:latin typeface="Cambria Math" panose="02040503050406030204" pitchFamily="18" charset="0"/>
                      </a:rPr>
                      <m:t> </m:t>
                    </m:r>
                  </m:oMath>
                </a14:m>
                <a:r>
                  <a:rPr lang="en-US" i="1" dirty="0"/>
                  <a:t> x </a:t>
                </a:r>
                <a14:m>
                  <m:oMath xmlns:m="http://schemas.openxmlformats.org/officeDocument/2006/math">
                    <m:f>
                      <m:fPr>
                        <m:ctrlPr>
                          <a:rPr lang="en-US" i="1" smtClean="0">
                            <a:latin typeface="Cambria Math" panose="02040503050406030204" pitchFamily="18" charset="0"/>
                          </a:rPr>
                        </m:ctrlPr>
                      </m:fPr>
                      <m:num>
                        <m:r>
                          <a:rPr lang="en-US" b="0" i="1" smtClean="0">
                            <a:latin typeface="Cambria Math" panose="02040503050406030204" pitchFamily="18" charset="0"/>
                          </a:rPr>
                          <m:t>𝑁</m:t>
                        </m:r>
                      </m:num>
                      <m:den>
                        <m:r>
                          <a:rPr lang="en-US" b="0" i="1" smtClean="0">
                            <a:latin typeface="Cambria Math" panose="02040503050406030204" pitchFamily="18" charset="0"/>
                          </a:rPr>
                          <m:t>𝑀</m:t>
                        </m:r>
                      </m:den>
                    </m:f>
                    <m:r>
                      <a:rPr lang="en-US" b="0" i="1" smtClean="0">
                        <a:latin typeface="Cambria Math" panose="02040503050406030204" pitchFamily="18" charset="0"/>
                      </a:rPr>
                      <m:t> </m:t>
                    </m:r>
                  </m:oMath>
                </a14:m>
                <a:r>
                  <a:rPr lang="en-US" i="1" dirty="0"/>
                  <a:t>) .</a:t>
                </a:r>
              </a:p>
              <a:p>
                <a:r>
                  <a:rPr lang="en-US" dirty="0"/>
                  <a:t>The bubble time becomes negligible when  M </a:t>
                </a:r>
                <a14:m>
                  <m:oMath xmlns:m="http://schemas.openxmlformats.org/officeDocument/2006/math">
                    <m:r>
                      <a:rPr lang="en-US"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 </m:t>
                    </m:r>
                  </m:oMath>
                </a14:m>
                <a:r>
                  <a:rPr lang="en-US" dirty="0"/>
                  <a:t>4 x K.</a:t>
                </a:r>
              </a:p>
              <a:p>
                <a:r>
                  <a:rPr lang="en-US" dirty="0" err="1"/>
                  <a:t>GPipe</a:t>
                </a:r>
                <a:r>
                  <a:rPr lang="en-US" dirty="0"/>
                  <a:t> has low communication overhead.</a:t>
                </a:r>
              </a:p>
              <a:p>
                <a:r>
                  <a:rPr lang="en-US" dirty="0"/>
                  <a:t>However, </a:t>
                </a:r>
                <a:r>
                  <a:rPr lang="en-US" dirty="0" err="1"/>
                  <a:t>GPipe</a:t>
                </a:r>
                <a:r>
                  <a:rPr lang="en-US" dirty="0"/>
                  <a:t> assumes partitions are evenly balanced. </a:t>
                </a:r>
              </a:p>
            </p:txBody>
          </p:sp>
        </mc:Choice>
        <mc:Fallback>
          <p:sp>
            <p:nvSpPr>
              <p:cNvPr id="3" name="Content Placeholder 2">
                <a:extLst>
                  <a:ext uri="{FF2B5EF4-FFF2-40B4-BE49-F238E27FC236}">
                    <a16:creationId xmlns:a16="http://schemas.microsoft.com/office/drawing/2014/main" id="{C8694007-39EA-8177-8C38-86D04D3456F0}"/>
                  </a:ext>
                </a:extLst>
              </p:cNvPr>
              <p:cNvSpPr>
                <a:spLocks noGrp="1" noRot="1" noChangeAspect="1" noMove="1" noResize="1" noEditPoints="1" noAdjustHandles="1" noChangeArrowheads="1" noChangeShapeType="1" noTextEdit="1"/>
              </p:cNvSpPr>
              <p:nvPr>
                <p:ph idx="1"/>
              </p:nvPr>
            </p:nvSpPr>
            <p:spPr>
              <a:xfrm>
                <a:off x="838200" y="1085850"/>
                <a:ext cx="10877550" cy="5091113"/>
              </a:xfrm>
              <a:blipFill>
                <a:blip r:embed="rId4"/>
                <a:stretch>
                  <a:fillRect l="-1050" t="-1990"/>
                </a:stretch>
              </a:blipFill>
            </p:spPr>
            <p:txBody>
              <a:bodyPr/>
              <a:lstStyle/>
              <a:p>
                <a:r>
                  <a:rPr lang="en-US">
                    <a:noFill/>
                  </a:rPr>
                  <a:t> </a:t>
                </a:r>
              </a:p>
            </p:txBody>
          </p:sp>
        </mc:Fallback>
      </mc:AlternateContent>
    </p:spTree>
    <p:extLst>
      <p:ext uri="{BB962C8B-B14F-4D97-AF65-F5344CB8AC3E}">
        <p14:creationId xmlns:p14="http://schemas.microsoft.com/office/powerpoint/2010/main" val="5657073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24" name="Google Shape;145;p7">
            <a:extLst>
              <a:ext uri="{FF2B5EF4-FFF2-40B4-BE49-F238E27FC236}">
                <a16:creationId xmlns:a16="http://schemas.microsoft.com/office/drawing/2014/main" id="{D5C485F8-53F2-BD48-9D7B-D5B2FD5D6C0B}"/>
              </a:ext>
            </a:extLst>
          </p:cNvPr>
          <p:cNvSpPr/>
          <p:nvPr/>
        </p:nvSpPr>
        <p:spPr>
          <a:xfrm rot="10800000" flipH="1" flipV="1">
            <a:off x="0" y="9590"/>
            <a:ext cx="12192000" cy="886838"/>
          </a:xfrm>
          <a:prstGeom prst="rect">
            <a:avLst/>
          </a:prstGeom>
          <a:solidFill>
            <a:srgbClr val="13294B"/>
          </a:solidFill>
          <a:ln>
            <a:noFill/>
          </a:ln>
        </p:spPr>
        <p:txBody>
          <a:bodyPr spcFirstLastPara="1" wrap="square" lIns="91425" tIns="45700" rIns="91425" bIns="45700" anchor="ctr" anchorCtr="0">
            <a:noAutofit/>
          </a:bodyPr>
          <a:lstStyle/>
          <a:p>
            <a:pPr marL="0" marR="0" lvl="0" indent="0" rtl="0">
              <a:lnSpc>
                <a:spcPct val="100000"/>
              </a:lnSpc>
              <a:spcBef>
                <a:spcPts val="0"/>
              </a:spcBef>
              <a:spcAft>
                <a:spcPts val="0"/>
              </a:spcAft>
              <a:buClr>
                <a:schemeClr val="lt1"/>
              </a:buClr>
              <a:buSzPts val="1800"/>
              <a:buFont typeface="Calibri"/>
              <a:buNone/>
            </a:pPr>
            <a:r>
              <a:rPr lang="en-US" sz="2000" b="0" i="0" u="none" strike="noStrike" cap="none" dirty="0">
                <a:solidFill>
                  <a:schemeClr val="bg1"/>
                </a:solidFill>
                <a:latin typeface="Calibri"/>
                <a:ea typeface="Calibri"/>
                <a:cs typeface="Calibri"/>
                <a:sym typeface="Calibri"/>
              </a:rPr>
              <a:t>Performance Analysis: Scalability</a:t>
            </a:r>
            <a:endParaRPr sz="2000" b="0" i="0" u="none" strike="noStrike" cap="none" dirty="0">
              <a:solidFill>
                <a:schemeClr val="bg1"/>
              </a:solidFill>
              <a:latin typeface="Calibri"/>
              <a:ea typeface="Calibri"/>
              <a:cs typeface="Calibri"/>
              <a:sym typeface="Calibri"/>
            </a:endParaRPr>
          </a:p>
        </p:txBody>
      </p:sp>
      <p:pic>
        <p:nvPicPr>
          <p:cNvPr id="25" name="Picture 24" descr="A close up of a logo&#10;&#10;Description automatically generated">
            <a:extLst>
              <a:ext uri="{FF2B5EF4-FFF2-40B4-BE49-F238E27FC236}">
                <a16:creationId xmlns:a16="http://schemas.microsoft.com/office/drawing/2014/main" id="{818745B6-76BD-F141-A42C-4752F0661BAF}"/>
              </a:ext>
            </a:extLst>
          </p:cNvPr>
          <p:cNvPicPr>
            <a:picLocks noChangeAspect="1"/>
          </p:cNvPicPr>
          <p:nvPr/>
        </p:nvPicPr>
        <p:blipFill>
          <a:blip r:embed="rId3"/>
          <a:stretch>
            <a:fillRect/>
          </a:stretch>
        </p:blipFill>
        <p:spPr>
          <a:xfrm>
            <a:off x="11554210" y="228014"/>
            <a:ext cx="277906" cy="401420"/>
          </a:xfrm>
          <a:prstGeom prst="rect">
            <a:avLst/>
          </a:prstGeom>
        </p:spPr>
      </p:pic>
      <p:pic>
        <p:nvPicPr>
          <p:cNvPr id="4" name="Content Placeholder 3" descr="A table with numbers and symbols&#10;&#10;Description automatically generated">
            <a:extLst>
              <a:ext uri="{FF2B5EF4-FFF2-40B4-BE49-F238E27FC236}">
                <a16:creationId xmlns:a16="http://schemas.microsoft.com/office/drawing/2014/main" id="{B4439104-FA86-11BC-D691-EF3BF1CEF869}"/>
              </a:ext>
            </a:extLst>
          </p:cNvPr>
          <p:cNvPicPr>
            <a:picLocks noGrp="1" noChangeAspect="1"/>
          </p:cNvPicPr>
          <p:nvPr>
            <p:ph idx="1"/>
          </p:nvPr>
        </p:nvPicPr>
        <p:blipFill>
          <a:blip r:embed="rId4"/>
          <a:stretch>
            <a:fillRect/>
          </a:stretch>
        </p:blipFill>
        <p:spPr>
          <a:xfrm>
            <a:off x="838200" y="1984460"/>
            <a:ext cx="10515600" cy="3293893"/>
          </a:xfrm>
        </p:spPr>
      </p:pic>
    </p:spTree>
    <p:extLst>
      <p:ext uri="{BB962C8B-B14F-4D97-AF65-F5344CB8AC3E}">
        <p14:creationId xmlns:p14="http://schemas.microsoft.com/office/powerpoint/2010/main" val="5109173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24" name="Google Shape;145;p7">
            <a:extLst>
              <a:ext uri="{FF2B5EF4-FFF2-40B4-BE49-F238E27FC236}">
                <a16:creationId xmlns:a16="http://schemas.microsoft.com/office/drawing/2014/main" id="{D5C485F8-53F2-BD48-9D7B-D5B2FD5D6C0B}"/>
              </a:ext>
            </a:extLst>
          </p:cNvPr>
          <p:cNvSpPr/>
          <p:nvPr/>
        </p:nvSpPr>
        <p:spPr>
          <a:xfrm rot="10800000" flipH="1" flipV="1">
            <a:off x="0" y="9590"/>
            <a:ext cx="12192000" cy="886838"/>
          </a:xfrm>
          <a:prstGeom prst="rect">
            <a:avLst/>
          </a:prstGeom>
          <a:solidFill>
            <a:srgbClr val="13294B"/>
          </a:solidFill>
          <a:ln>
            <a:noFill/>
          </a:ln>
        </p:spPr>
        <p:txBody>
          <a:bodyPr spcFirstLastPara="1" wrap="square" lIns="91425" tIns="45700" rIns="91425" bIns="45700" anchor="ctr" anchorCtr="0">
            <a:noAutofit/>
          </a:bodyPr>
          <a:lstStyle/>
          <a:p>
            <a:pPr marL="0" marR="0" lvl="0" indent="0" rtl="0">
              <a:lnSpc>
                <a:spcPct val="100000"/>
              </a:lnSpc>
              <a:spcBef>
                <a:spcPts val="0"/>
              </a:spcBef>
              <a:spcAft>
                <a:spcPts val="0"/>
              </a:spcAft>
              <a:buClr>
                <a:schemeClr val="lt1"/>
              </a:buClr>
              <a:buSzPts val="1800"/>
              <a:buFont typeface="Calibri"/>
              <a:buNone/>
            </a:pPr>
            <a:r>
              <a:rPr lang="en-US" sz="2000" dirty="0">
                <a:solidFill>
                  <a:schemeClr val="bg1"/>
                </a:solidFill>
                <a:latin typeface="Calibri"/>
                <a:ea typeface="Calibri"/>
                <a:cs typeface="Calibri"/>
                <a:sym typeface="Calibri"/>
              </a:rPr>
              <a:t>Performance Analyses: Efficiency</a:t>
            </a:r>
            <a:endParaRPr sz="2000" b="0" i="0" u="none" strike="noStrike" cap="none" dirty="0">
              <a:solidFill>
                <a:schemeClr val="bg1"/>
              </a:solidFill>
              <a:latin typeface="Calibri"/>
              <a:ea typeface="Calibri"/>
              <a:cs typeface="Calibri"/>
              <a:sym typeface="Calibri"/>
            </a:endParaRPr>
          </a:p>
        </p:txBody>
      </p:sp>
      <p:pic>
        <p:nvPicPr>
          <p:cNvPr id="25" name="Picture 24" descr="A close up of a logo&#10;&#10;Description automatically generated">
            <a:extLst>
              <a:ext uri="{FF2B5EF4-FFF2-40B4-BE49-F238E27FC236}">
                <a16:creationId xmlns:a16="http://schemas.microsoft.com/office/drawing/2014/main" id="{818745B6-76BD-F141-A42C-4752F0661BAF}"/>
              </a:ext>
            </a:extLst>
          </p:cNvPr>
          <p:cNvPicPr>
            <a:picLocks noChangeAspect="1"/>
          </p:cNvPicPr>
          <p:nvPr/>
        </p:nvPicPr>
        <p:blipFill>
          <a:blip r:embed="rId3"/>
          <a:stretch>
            <a:fillRect/>
          </a:stretch>
        </p:blipFill>
        <p:spPr>
          <a:xfrm>
            <a:off x="11554210" y="228014"/>
            <a:ext cx="277906" cy="401420"/>
          </a:xfrm>
          <a:prstGeom prst="rect">
            <a:avLst/>
          </a:prstGeom>
        </p:spPr>
      </p:pic>
      <p:pic>
        <p:nvPicPr>
          <p:cNvPr id="4" name="Content Placeholder 3" descr="A black and white text with numbers and a black and white text&#10;&#10;Description automatically generated">
            <a:extLst>
              <a:ext uri="{FF2B5EF4-FFF2-40B4-BE49-F238E27FC236}">
                <a16:creationId xmlns:a16="http://schemas.microsoft.com/office/drawing/2014/main" id="{FBC4FC72-9B63-17F4-7E6B-A4D5EF4AB06F}"/>
              </a:ext>
            </a:extLst>
          </p:cNvPr>
          <p:cNvPicPr>
            <a:picLocks noGrp="1" noChangeAspect="1"/>
          </p:cNvPicPr>
          <p:nvPr>
            <p:ph idx="1"/>
          </p:nvPr>
        </p:nvPicPr>
        <p:blipFill>
          <a:blip r:embed="rId4"/>
          <a:stretch>
            <a:fillRect/>
          </a:stretch>
        </p:blipFill>
        <p:spPr>
          <a:xfrm>
            <a:off x="3459163" y="1365250"/>
            <a:ext cx="5880100" cy="4127500"/>
          </a:xfrm>
        </p:spPr>
      </p:pic>
    </p:spTree>
    <p:extLst>
      <p:ext uri="{BB962C8B-B14F-4D97-AF65-F5344CB8AC3E}">
        <p14:creationId xmlns:p14="http://schemas.microsoft.com/office/powerpoint/2010/main" val="31223123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24" name="Google Shape;145;p7">
            <a:extLst>
              <a:ext uri="{FF2B5EF4-FFF2-40B4-BE49-F238E27FC236}">
                <a16:creationId xmlns:a16="http://schemas.microsoft.com/office/drawing/2014/main" id="{D5C485F8-53F2-BD48-9D7B-D5B2FD5D6C0B}"/>
              </a:ext>
            </a:extLst>
          </p:cNvPr>
          <p:cNvSpPr/>
          <p:nvPr/>
        </p:nvSpPr>
        <p:spPr>
          <a:xfrm rot="10800000" flipH="1" flipV="1">
            <a:off x="0" y="9590"/>
            <a:ext cx="12192000" cy="886838"/>
          </a:xfrm>
          <a:prstGeom prst="rect">
            <a:avLst/>
          </a:prstGeom>
          <a:solidFill>
            <a:srgbClr val="13294B"/>
          </a:solidFill>
          <a:ln>
            <a:noFill/>
          </a:ln>
        </p:spPr>
        <p:txBody>
          <a:bodyPr spcFirstLastPara="1" wrap="square" lIns="91425" tIns="45700" rIns="91425" bIns="45700" anchor="ctr" anchorCtr="0">
            <a:noAutofit/>
          </a:bodyPr>
          <a:lstStyle/>
          <a:p>
            <a:pPr marL="0" marR="0" lvl="0" indent="0" rtl="0">
              <a:lnSpc>
                <a:spcPct val="100000"/>
              </a:lnSpc>
              <a:spcBef>
                <a:spcPts val="0"/>
              </a:spcBef>
              <a:spcAft>
                <a:spcPts val="0"/>
              </a:spcAft>
              <a:buClr>
                <a:schemeClr val="lt1"/>
              </a:buClr>
              <a:buSzPts val="1800"/>
              <a:buFont typeface="Calibri"/>
              <a:buNone/>
            </a:pPr>
            <a:r>
              <a:rPr lang="en-US" sz="2000" dirty="0">
                <a:solidFill>
                  <a:schemeClr val="bg1"/>
                </a:solidFill>
                <a:latin typeface="Calibri"/>
                <a:ea typeface="Calibri"/>
                <a:cs typeface="Calibri"/>
                <a:sym typeface="Calibri"/>
              </a:rPr>
              <a:t>Performance Analyses: communication overhead</a:t>
            </a:r>
            <a:endParaRPr sz="2000" b="0" i="0" u="none" strike="noStrike" cap="none" dirty="0">
              <a:solidFill>
                <a:schemeClr val="bg1"/>
              </a:solidFill>
              <a:latin typeface="Calibri"/>
              <a:ea typeface="Calibri"/>
              <a:cs typeface="Calibri"/>
              <a:sym typeface="Calibri"/>
            </a:endParaRPr>
          </a:p>
        </p:txBody>
      </p:sp>
      <p:pic>
        <p:nvPicPr>
          <p:cNvPr id="25" name="Picture 24" descr="A close up of a logo&#10;&#10;Description automatically generated">
            <a:extLst>
              <a:ext uri="{FF2B5EF4-FFF2-40B4-BE49-F238E27FC236}">
                <a16:creationId xmlns:a16="http://schemas.microsoft.com/office/drawing/2014/main" id="{818745B6-76BD-F141-A42C-4752F0661BAF}"/>
              </a:ext>
            </a:extLst>
          </p:cNvPr>
          <p:cNvPicPr>
            <a:picLocks noChangeAspect="1"/>
          </p:cNvPicPr>
          <p:nvPr/>
        </p:nvPicPr>
        <p:blipFill>
          <a:blip r:embed="rId3"/>
          <a:stretch>
            <a:fillRect/>
          </a:stretch>
        </p:blipFill>
        <p:spPr>
          <a:xfrm>
            <a:off x="11554210" y="228014"/>
            <a:ext cx="277906" cy="401420"/>
          </a:xfrm>
          <a:prstGeom prst="rect">
            <a:avLst/>
          </a:prstGeom>
        </p:spPr>
      </p:pic>
      <p:pic>
        <p:nvPicPr>
          <p:cNvPr id="6" name="Picture 5" descr="A table with numbers and text&#10;&#10;Description automatically generated">
            <a:extLst>
              <a:ext uri="{FF2B5EF4-FFF2-40B4-BE49-F238E27FC236}">
                <a16:creationId xmlns:a16="http://schemas.microsoft.com/office/drawing/2014/main" id="{9AC9E6E0-F23E-D58C-8625-6C1D141B0ED8}"/>
              </a:ext>
            </a:extLst>
          </p:cNvPr>
          <p:cNvPicPr>
            <a:picLocks noChangeAspect="1"/>
          </p:cNvPicPr>
          <p:nvPr/>
        </p:nvPicPr>
        <p:blipFill>
          <a:blip r:embed="rId4"/>
          <a:stretch>
            <a:fillRect/>
          </a:stretch>
        </p:blipFill>
        <p:spPr>
          <a:xfrm>
            <a:off x="2797174" y="1976437"/>
            <a:ext cx="6920631" cy="2481263"/>
          </a:xfrm>
          <a:prstGeom prst="rect">
            <a:avLst/>
          </a:prstGeom>
        </p:spPr>
      </p:pic>
      <p:sp>
        <p:nvSpPr>
          <p:cNvPr id="5" name="TextBox 4">
            <a:extLst>
              <a:ext uri="{FF2B5EF4-FFF2-40B4-BE49-F238E27FC236}">
                <a16:creationId xmlns:a16="http://schemas.microsoft.com/office/drawing/2014/main" id="{ABF6F876-6D87-47C8-3E8C-164F8F657E41}"/>
              </a:ext>
            </a:extLst>
          </p:cNvPr>
          <p:cNvSpPr txBox="1"/>
          <p:nvPr/>
        </p:nvSpPr>
        <p:spPr>
          <a:xfrm>
            <a:off x="834991" y="5537708"/>
            <a:ext cx="10850406" cy="400110"/>
          </a:xfrm>
          <a:prstGeom prst="rect">
            <a:avLst/>
          </a:prstGeom>
          <a:solidFill>
            <a:srgbClr val="92D050"/>
          </a:solidFill>
        </p:spPr>
        <p:txBody>
          <a:bodyPr wrap="none" rtlCol="0">
            <a:spAutoFit/>
          </a:bodyPr>
          <a:lstStyle/>
          <a:p>
            <a:r>
              <a:rPr lang="en-US" sz="2000" b="1" dirty="0">
                <a:solidFill>
                  <a:schemeClr val="bg1"/>
                </a:solidFill>
              </a:rPr>
              <a:t>Communication bandwidth between devices is no longer a bottleneck for model parallelism</a:t>
            </a:r>
          </a:p>
        </p:txBody>
      </p:sp>
    </p:spTree>
    <p:extLst>
      <p:ext uri="{BB962C8B-B14F-4D97-AF65-F5344CB8AC3E}">
        <p14:creationId xmlns:p14="http://schemas.microsoft.com/office/powerpoint/2010/main" val="16882538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24" name="Google Shape;145;p7">
            <a:extLst>
              <a:ext uri="{FF2B5EF4-FFF2-40B4-BE49-F238E27FC236}">
                <a16:creationId xmlns:a16="http://schemas.microsoft.com/office/drawing/2014/main" id="{D5C485F8-53F2-BD48-9D7B-D5B2FD5D6C0B}"/>
              </a:ext>
            </a:extLst>
          </p:cNvPr>
          <p:cNvSpPr/>
          <p:nvPr/>
        </p:nvSpPr>
        <p:spPr>
          <a:xfrm rot="10800000" flipH="1" flipV="1">
            <a:off x="0" y="9590"/>
            <a:ext cx="12192000" cy="886838"/>
          </a:xfrm>
          <a:prstGeom prst="rect">
            <a:avLst/>
          </a:prstGeom>
          <a:solidFill>
            <a:srgbClr val="13294B"/>
          </a:solidFill>
          <a:ln>
            <a:noFill/>
          </a:ln>
        </p:spPr>
        <p:txBody>
          <a:bodyPr spcFirstLastPara="1" wrap="square" lIns="91425" tIns="45700" rIns="91425" bIns="45700" anchor="ctr" anchorCtr="0">
            <a:noAutofit/>
          </a:bodyPr>
          <a:lstStyle/>
          <a:p>
            <a:pPr marL="0" marR="0" lvl="0" indent="0" rtl="0">
              <a:lnSpc>
                <a:spcPct val="100000"/>
              </a:lnSpc>
              <a:spcBef>
                <a:spcPts val="0"/>
              </a:spcBef>
              <a:spcAft>
                <a:spcPts val="0"/>
              </a:spcAft>
              <a:buClr>
                <a:schemeClr val="lt1"/>
              </a:buClr>
              <a:buSzPts val="1800"/>
              <a:buFont typeface="Calibri"/>
              <a:buNone/>
            </a:pPr>
            <a:r>
              <a:rPr lang="en-US" sz="2000" dirty="0">
                <a:solidFill>
                  <a:schemeClr val="bg1"/>
                </a:solidFill>
                <a:latin typeface="Calibri"/>
                <a:ea typeface="Calibri"/>
                <a:cs typeface="Calibri"/>
                <a:sym typeface="Calibri"/>
              </a:rPr>
              <a:t>Results: Image Classification</a:t>
            </a:r>
            <a:endParaRPr sz="2000" b="0" i="0" u="none" strike="noStrike" cap="none" dirty="0">
              <a:solidFill>
                <a:schemeClr val="bg1"/>
              </a:solidFill>
              <a:latin typeface="Calibri"/>
              <a:ea typeface="Calibri"/>
              <a:cs typeface="Calibri"/>
              <a:sym typeface="Calibri"/>
            </a:endParaRPr>
          </a:p>
        </p:txBody>
      </p:sp>
      <p:pic>
        <p:nvPicPr>
          <p:cNvPr id="25" name="Picture 24" descr="A close up of a logo&#10;&#10;Description automatically generated">
            <a:extLst>
              <a:ext uri="{FF2B5EF4-FFF2-40B4-BE49-F238E27FC236}">
                <a16:creationId xmlns:a16="http://schemas.microsoft.com/office/drawing/2014/main" id="{818745B6-76BD-F141-A42C-4752F0661BAF}"/>
              </a:ext>
            </a:extLst>
          </p:cNvPr>
          <p:cNvPicPr>
            <a:picLocks noChangeAspect="1"/>
          </p:cNvPicPr>
          <p:nvPr/>
        </p:nvPicPr>
        <p:blipFill>
          <a:blip r:embed="rId3"/>
          <a:stretch>
            <a:fillRect/>
          </a:stretch>
        </p:blipFill>
        <p:spPr>
          <a:xfrm>
            <a:off x="11554210" y="228014"/>
            <a:ext cx="277906" cy="401420"/>
          </a:xfrm>
          <a:prstGeom prst="rect">
            <a:avLst/>
          </a:prstGeom>
        </p:spPr>
      </p:pic>
      <p:pic>
        <p:nvPicPr>
          <p:cNvPr id="4" name="Content Placeholder 3" descr="A table with numbers and text&#10;&#10;Description automatically generated">
            <a:extLst>
              <a:ext uri="{FF2B5EF4-FFF2-40B4-BE49-F238E27FC236}">
                <a16:creationId xmlns:a16="http://schemas.microsoft.com/office/drawing/2014/main" id="{51AA9ABB-6DEF-5D37-CE05-6D1CC303749F}"/>
              </a:ext>
            </a:extLst>
          </p:cNvPr>
          <p:cNvPicPr>
            <a:picLocks noGrp="1" noChangeAspect="1"/>
          </p:cNvPicPr>
          <p:nvPr>
            <p:ph idx="1"/>
          </p:nvPr>
        </p:nvPicPr>
        <p:blipFill>
          <a:blip r:embed="rId4"/>
          <a:stretch>
            <a:fillRect/>
          </a:stretch>
        </p:blipFill>
        <p:spPr>
          <a:xfrm>
            <a:off x="939800" y="2120106"/>
            <a:ext cx="10312400" cy="3022600"/>
          </a:xfrm>
        </p:spPr>
      </p:pic>
    </p:spTree>
    <p:extLst>
      <p:ext uri="{BB962C8B-B14F-4D97-AF65-F5344CB8AC3E}">
        <p14:creationId xmlns:p14="http://schemas.microsoft.com/office/powerpoint/2010/main" val="36199072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24" name="Google Shape;145;p7">
            <a:extLst>
              <a:ext uri="{FF2B5EF4-FFF2-40B4-BE49-F238E27FC236}">
                <a16:creationId xmlns:a16="http://schemas.microsoft.com/office/drawing/2014/main" id="{D5C485F8-53F2-BD48-9D7B-D5B2FD5D6C0B}"/>
              </a:ext>
            </a:extLst>
          </p:cNvPr>
          <p:cNvSpPr/>
          <p:nvPr/>
        </p:nvSpPr>
        <p:spPr>
          <a:xfrm rot="10800000" flipH="1" flipV="1">
            <a:off x="0" y="9590"/>
            <a:ext cx="12192000" cy="886838"/>
          </a:xfrm>
          <a:prstGeom prst="rect">
            <a:avLst/>
          </a:prstGeom>
          <a:solidFill>
            <a:srgbClr val="13294B"/>
          </a:solidFill>
          <a:ln>
            <a:noFill/>
          </a:ln>
        </p:spPr>
        <p:txBody>
          <a:bodyPr spcFirstLastPara="1" wrap="square" lIns="91425" tIns="45700" rIns="91425" bIns="45700" anchor="ctr" anchorCtr="0">
            <a:noAutofit/>
          </a:bodyPr>
          <a:lstStyle/>
          <a:p>
            <a:pPr marL="0" marR="0" lvl="0" indent="0" rtl="0">
              <a:lnSpc>
                <a:spcPct val="100000"/>
              </a:lnSpc>
              <a:spcBef>
                <a:spcPts val="0"/>
              </a:spcBef>
              <a:spcAft>
                <a:spcPts val="0"/>
              </a:spcAft>
              <a:buClr>
                <a:schemeClr val="lt1"/>
              </a:buClr>
              <a:buSzPts val="1800"/>
              <a:buFont typeface="Calibri"/>
              <a:buNone/>
            </a:pPr>
            <a:r>
              <a:rPr lang="en-US" sz="2000" dirty="0">
                <a:solidFill>
                  <a:schemeClr val="bg1"/>
                </a:solidFill>
                <a:latin typeface="Calibri"/>
                <a:ea typeface="Calibri"/>
                <a:cs typeface="Calibri"/>
                <a:sym typeface="Calibri"/>
              </a:rPr>
              <a:t>Machine to Machine Translation</a:t>
            </a:r>
            <a:endParaRPr sz="2000" b="0" i="0" u="none" strike="noStrike" cap="none" dirty="0">
              <a:solidFill>
                <a:schemeClr val="bg1"/>
              </a:solidFill>
              <a:latin typeface="Calibri"/>
              <a:ea typeface="Calibri"/>
              <a:cs typeface="Calibri"/>
              <a:sym typeface="Calibri"/>
            </a:endParaRPr>
          </a:p>
        </p:txBody>
      </p:sp>
      <p:pic>
        <p:nvPicPr>
          <p:cNvPr id="25" name="Picture 24" descr="A close up of a logo&#10;&#10;Description automatically generated">
            <a:extLst>
              <a:ext uri="{FF2B5EF4-FFF2-40B4-BE49-F238E27FC236}">
                <a16:creationId xmlns:a16="http://schemas.microsoft.com/office/drawing/2014/main" id="{818745B6-76BD-F141-A42C-4752F0661BAF}"/>
              </a:ext>
            </a:extLst>
          </p:cNvPr>
          <p:cNvPicPr>
            <a:picLocks noChangeAspect="1"/>
          </p:cNvPicPr>
          <p:nvPr/>
        </p:nvPicPr>
        <p:blipFill>
          <a:blip r:embed="rId3"/>
          <a:stretch>
            <a:fillRect/>
          </a:stretch>
        </p:blipFill>
        <p:spPr>
          <a:xfrm>
            <a:off x="11554210" y="228014"/>
            <a:ext cx="277906" cy="401420"/>
          </a:xfrm>
          <a:prstGeom prst="rect">
            <a:avLst/>
          </a:prstGeom>
        </p:spPr>
      </p:pic>
      <p:pic>
        <p:nvPicPr>
          <p:cNvPr id="5" name="Picture 4" descr="A graph of different colored lines&#10;&#10;Description automatically generated">
            <a:extLst>
              <a:ext uri="{FF2B5EF4-FFF2-40B4-BE49-F238E27FC236}">
                <a16:creationId xmlns:a16="http://schemas.microsoft.com/office/drawing/2014/main" id="{307639E2-19DA-2624-7B48-EF716805A010}"/>
              </a:ext>
            </a:extLst>
          </p:cNvPr>
          <p:cNvPicPr>
            <a:picLocks noChangeAspect="1"/>
          </p:cNvPicPr>
          <p:nvPr/>
        </p:nvPicPr>
        <p:blipFill>
          <a:blip r:embed="rId4"/>
          <a:stretch>
            <a:fillRect/>
          </a:stretch>
        </p:blipFill>
        <p:spPr>
          <a:xfrm>
            <a:off x="1782384" y="1314450"/>
            <a:ext cx="8176003" cy="5347940"/>
          </a:xfrm>
          <a:prstGeom prst="rect">
            <a:avLst/>
          </a:prstGeom>
        </p:spPr>
      </p:pic>
    </p:spTree>
    <p:extLst>
      <p:ext uri="{BB962C8B-B14F-4D97-AF65-F5344CB8AC3E}">
        <p14:creationId xmlns:p14="http://schemas.microsoft.com/office/powerpoint/2010/main" val="39519025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24" name="Google Shape;145;p7">
            <a:extLst>
              <a:ext uri="{FF2B5EF4-FFF2-40B4-BE49-F238E27FC236}">
                <a16:creationId xmlns:a16="http://schemas.microsoft.com/office/drawing/2014/main" id="{D5C485F8-53F2-BD48-9D7B-D5B2FD5D6C0B}"/>
              </a:ext>
            </a:extLst>
          </p:cNvPr>
          <p:cNvSpPr/>
          <p:nvPr/>
        </p:nvSpPr>
        <p:spPr>
          <a:xfrm rot="10800000" flipH="1" flipV="1">
            <a:off x="0" y="9590"/>
            <a:ext cx="12192000" cy="886838"/>
          </a:xfrm>
          <a:prstGeom prst="rect">
            <a:avLst/>
          </a:prstGeom>
          <a:solidFill>
            <a:srgbClr val="13294B"/>
          </a:solidFill>
          <a:ln>
            <a:noFill/>
          </a:ln>
        </p:spPr>
        <p:txBody>
          <a:bodyPr spcFirstLastPara="1" wrap="square" lIns="91425" tIns="45700" rIns="91425" bIns="45700" anchor="ctr" anchorCtr="0">
            <a:noAutofit/>
          </a:bodyPr>
          <a:lstStyle/>
          <a:p>
            <a:pPr marL="0" marR="0" lvl="0" indent="0" rtl="0">
              <a:lnSpc>
                <a:spcPct val="100000"/>
              </a:lnSpc>
              <a:spcBef>
                <a:spcPts val="0"/>
              </a:spcBef>
              <a:spcAft>
                <a:spcPts val="0"/>
              </a:spcAft>
              <a:buClr>
                <a:schemeClr val="lt1"/>
              </a:buClr>
              <a:buSzPts val="1800"/>
              <a:buFont typeface="Calibri"/>
              <a:buNone/>
            </a:pPr>
            <a:r>
              <a:rPr lang="en-US" sz="2000" b="0" i="0" u="none" strike="noStrike" cap="none" dirty="0">
                <a:solidFill>
                  <a:schemeClr val="bg1"/>
                </a:solidFill>
                <a:latin typeface="Calibri"/>
                <a:ea typeface="Calibri"/>
                <a:cs typeface="Calibri"/>
                <a:sym typeface="Calibri"/>
              </a:rPr>
              <a:t>Purpose of design choices</a:t>
            </a:r>
            <a:r>
              <a:rPr lang="en-US" sz="2000" b="0" i="0" u="none" strike="noStrike" cap="none" dirty="0">
                <a:solidFill>
                  <a:srgbClr val="92D050"/>
                </a:solidFill>
                <a:latin typeface="Calibri"/>
                <a:ea typeface="Calibri"/>
                <a:cs typeface="Calibri"/>
                <a:sym typeface="Calibri"/>
              </a:rPr>
              <a:t> </a:t>
            </a:r>
            <a:endParaRPr sz="2000" b="0" i="0" u="none" strike="noStrike" cap="none" dirty="0">
              <a:solidFill>
                <a:srgbClr val="FF0000"/>
              </a:solidFill>
              <a:latin typeface="Calibri"/>
              <a:ea typeface="Calibri"/>
              <a:cs typeface="Calibri"/>
              <a:sym typeface="Calibri"/>
            </a:endParaRPr>
          </a:p>
        </p:txBody>
      </p:sp>
      <p:pic>
        <p:nvPicPr>
          <p:cNvPr id="25" name="Picture 24" descr="A close up of a logo&#10;&#10;Description automatically generated">
            <a:extLst>
              <a:ext uri="{FF2B5EF4-FFF2-40B4-BE49-F238E27FC236}">
                <a16:creationId xmlns:a16="http://schemas.microsoft.com/office/drawing/2014/main" id="{818745B6-76BD-F141-A42C-4752F0661BAF}"/>
              </a:ext>
            </a:extLst>
          </p:cNvPr>
          <p:cNvPicPr>
            <a:picLocks noChangeAspect="1"/>
          </p:cNvPicPr>
          <p:nvPr/>
        </p:nvPicPr>
        <p:blipFill>
          <a:blip r:embed="rId3"/>
          <a:stretch>
            <a:fillRect/>
          </a:stretch>
        </p:blipFill>
        <p:spPr>
          <a:xfrm>
            <a:off x="11554210" y="228014"/>
            <a:ext cx="277906" cy="401420"/>
          </a:xfrm>
          <a:prstGeom prst="rect">
            <a:avLst/>
          </a:prstGeom>
        </p:spPr>
      </p:pic>
      <p:sp>
        <p:nvSpPr>
          <p:cNvPr id="3" name="Content Placeholder 2">
            <a:extLst>
              <a:ext uri="{FF2B5EF4-FFF2-40B4-BE49-F238E27FC236}">
                <a16:creationId xmlns:a16="http://schemas.microsoft.com/office/drawing/2014/main" id="{C8694007-39EA-8177-8C38-86D04D3456F0}"/>
              </a:ext>
            </a:extLst>
          </p:cNvPr>
          <p:cNvSpPr>
            <a:spLocks noGrp="1"/>
          </p:cNvSpPr>
          <p:nvPr>
            <p:ph idx="1"/>
          </p:nvPr>
        </p:nvSpPr>
        <p:spPr>
          <a:xfrm>
            <a:off x="838200" y="1085850"/>
            <a:ext cx="10515600" cy="5091113"/>
          </a:xfrm>
        </p:spPr>
        <p:txBody>
          <a:bodyPr/>
          <a:lstStyle/>
          <a:p>
            <a:pPr>
              <a:lnSpc>
                <a:spcPct val="150000"/>
              </a:lnSpc>
            </a:pPr>
            <a:r>
              <a:rPr lang="en-US" dirty="0"/>
              <a:t>Improved pipeline parallelism algorithm</a:t>
            </a:r>
          </a:p>
          <a:p>
            <a:pPr>
              <a:lnSpc>
                <a:spcPct val="150000"/>
              </a:lnSpc>
            </a:pPr>
            <a:r>
              <a:rPr lang="en-US" dirty="0"/>
              <a:t>Micro-batching and re-materialization  to improve hardware utilization and enhance memory requirements respectively</a:t>
            </a:r>
          </a:p>
          <a:p>
            <a:pPr>
              <a:lnSpc>
                <a:spcPct val="150000"/>
              </a:lnSpc>
            </a:pPr>
            <a:r>
              <a:rPr lang="en-US" dirty="0"/>
              <a:t>Strong scaling throughput increase.</a:t>
            </a:r>
          </a:p>
          <a:p>
            <a:pPr marL="0" indent="0">
              <a:lnSpc>
                <a:spcPct val="150000"/>
              </a:lnSpc>
              <a:buNone/>
            </a:pPr>
            <a:endParaRPr lang="en-US" dirty="0"/>
          </a:p>
          <a:p>
            <a:pPr>
              <a:lnSpc>
                <a:spcPct val="150000"/>
              </a:lnSpc>
            </a:pPr>
            <a:endParaRPr lang="en-US" dirty="0"/>
          </a:p>
        </p:txBody>
      </p:sp>
    </p:spTree>
    <p:extLst>
      <p:ext uri="{BB962C8B-B14F-4D97-AF65-F5344CB8AC3E}">
        <p14:creationId xmlns:p14="http://schemas.microsoft.com/office/powerpoint/2010/main" val="41995254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24" name="Google Shape;145;p7">
            <a:extLst>
              <a:ext uri="{FF2B5EF4-FFF2-40B4-BE49-F238E27FC236}">
                <a16:creationId xmlns:a16="http://schemas.microsoft.com/office/drawing/2014/main" id="{D5C485F8-53F2-BD48-9D7B-D5B2FD5D6C0B}"/>
              </a:ext>
            </a:extLst>
          </p:cNvPr>
          <p:cNvSpPr/>
          <p:nvPr/>
        </p:nvSpPr>
        <p:spPr>
          <a:xfrm rot="10800000" flipH="1" flipV="1">
            <a:off x="0" y="9590"/>
            <a:ext cx="12192000" cy="886838"/>
          </a:xfrm>
          <a:prstGeom prst="rect">
            <a:avLst/>
          </a:prstGeom>
          <a:solidFill>
            <a:srgbClr val="13294B"/>
          </a:solidFill>
          <a:ln>
            <a:noFill/>
          </a:ln>
        </p:spPr>
        <p:txBody>
          <a:bodyPr spcFirstLastPara="1" wrap="square" lIns="91425" tIns="45700" rIns="91425" bIns="45700" anchor="ctr" anchorCtr="0">
            <a:noAutofit/>
          </a:bodyPr>
          <a:lstStyle/>
          <a:p>
            <a:pPr marL="0" marR="0" lvl="0" indent="0" rtl="0">
              <a:lnSpc>
                <a:spcPct val="100000"/>
              </a:lnSpc>
              <a:spcBef>
                <a:spcPts val="0"/>
              </a:spcBef>
              <a:spcAft>
                <a:spcPts val="0"/>
              </a:spcAft>
              <a:buClr>
                <a:schemeClr val="lt1"/>
              </a:buClr>
              <a:buSzPts val="1800"/>
              <a:buFont typeface="Calibri"/>
              <a:buNone/>
            </a:pPr>
            <a:r>
              <a:rPr lang="en-US" sz="2000" b="0" i="0" u="none" strike="noStrike" cap="none" dirty="0">
                <a:solidFill>
                  <a:schemeClr val="bg1"/>
                </a:solidFill>
                <a:latin typeface="Calibri"/>
                <a:ea typeface="Calibri"/>
                <a:cs typeface="Calibri"/>
                <a:sym typeface="Calibri"/>
              </a:rPr>
              <a:t>Strengths</a:t>
            </a:r>
            <a:r>
              <a:rPr lang="en-US" sz="2000" b="0" i="0" u="none" strike="noStrike" cap="none" dirty="0">
                <a:solidFill>
                  <a:srgbClr val="92D050"/>
                </a:solidFill>
                <a:latin typeface="Calibri"/>
                <a:ea typeface="Calibri"/>
                <a:cs typeface="Calibri"/>
                <a:sym typeface="Calibri"/>
              </a:rPr>
              <a:t> </a:t>
            </a:r>
            <a:endParaRPr sz="2000" b="0" i="0" u="none" strike="noStrike" cap="none" dirty="0">
              <a:solidFill>
                <a:srgbClr val="FF0000"/>
              </a:solidFill>
              <a:latin typeface="Calibri"/>
              <a:ea typeface="Calibri"/>
              <a:cs typeface="Calibri"/>
              <a:sym typeface="Calibri"/>
            </a:endParaRPr>
          </a:p>
        </p:txBody>
      </p:sp>
      <p:pic>
        <p:nvPicPr>
          <p:cNvPr id="25" name="Picture 24" descr="A close up of a logo&#10;&#10;Description automatically generated">
            <a:extLst>
              <a:ext uri="{FF2B5EF4-FFF2-40B4-BE49-F238E27FC236}">
                <a16:creationId xmlns:a16="http://schemas.microsoft.com/office/drawing/2014/main" id="{818745B6-76BD-F141-A42C-4752F0661BAF}"/>
              </a:ext>
            </a:extLst>
          </p:cNvPr>
          <p:cNvPicPr>
            <a:picLocks noChangeAspect="1"/>
          </p:cNvPicPr>
          <p:nvPr/>
        </p:nvPicPr>
        <p:blipFill>
          <a:blip r:embed="rId3"/>
          <a:stretch>
            <a:fillRect/>
          </a:stretch>
        </p:blipFill>
        <p:spPr>
          <a:xfrm>
            <a:off x="11554210" y="228014"/>
            <a:ext cx="277906" cy="401420"/>
          </a:xfrm>
          <a:prstGeom prst="rect">
            <a:avLst/>
          </a:prstGeom>
        </p:spPr>
      </p:pic>
      <p:sp>
        <p:nvSpPr>
          <p:cNvPr id="3" name="Content Placeholder 2">
            <a:extLst>
              <a:ext uri="{FF2B5EF4-FFF2-40B4-BE49-F238E27FC236}">
                <a16:creationId xmlns:a16="http://schemas.microsoft.com/office/drawing/2014/main" id="{C8694007-39EA-8177-8C38-86D04D3456F0}"/>
              </a:ext>
            </a:extLst>
          </p:cNvPr>
          <p:cNvSpPr>
            <a:spLocks noGrp="1"/>
          </p:cNvSpPr>
          <p:nvPr>
            <p:ph idx="1"/>
          </p:nvPr>
        </p:nvSpPr>
        <p:spPr>
          <a:xfrm>
            <a:off x="838200" y="1085850"/>
            <a:ext cx="10515600" cy="5091113"/>
          </a:xfrm>
        </p:spPr>
        <p:txBody>
          <a:bodyPr/>
          <a:lstStyle/>
          <a:p>
            <a:pPr>
              <a:lnSpc>
                <a:spcPct val="150000"/>
              </a:lnSpc>
            </a:pPr>
            <a:r>
              <a:rPr lang="en-US" dirty="0"/>
              <a:t>Generalizable parallelism strategy across various DL workloads.</a:t>
            </a:r>
          </a:p>
          <a:p>
            <a:pPr>
              <a:lnSpc>
                <a:spcPct val="150000"/>
              </a:lnSpc>
            </a:pPr>
            <a:r>
              <a:rPr lang="en-US" dirty="0"/>
              <a:t>Scalability</a:t>
            </a:r>
          </a:p>
          <a:p>
            <a:pPr>
              <a:lnSpc>
                <a:spcPct val="150000"/>
              </a:lnSpc>
            </a:pPr>
            <a:r>
              <a:rPr lang="en-US" dirty="0"/>
              <a:t>Memory efficient algorithm </a:t>
            </a:r>
          </a:p>
          <a:p>
            <a:pPr>
              <a:lnSpc>
                <a:spcPct val="150000"/>
              </a:lnSpc>
            </a:pPr>
            <a:r>
              <a:rPr lang="en-US" dirty="0"/>
              <a:t>Cost estimator function</a:t>
            </a:r>
          </a:p>
          <a:p>
            <a:pPr marL="0" indent="0">
              <a:lnSpc>
                <a:spcPct val="150000"/>
              </a:lnSpc>
              <a:buNone/>
            </a:pPr>
            <a:endParaRPr lang="en-US" dirty="0"/>
          </a:p>
        </p:txBody>
      </p:sp>
    </p:spTree>
    <p:extLst>
      <p:ext uri="{BB962C8B-B14F-4D97-AF65-F5344CB8AC3E}">
        <p14:creationId xmlns:p14="http://schemas.microsoft.com/office/powerpoint/2010/main" val="33986330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24" name="Google Shape;145;p7">
            <a:extLst>
              <a:ext uri="{FF2B5EF4-FFF2-40B4-BE49-F238E27FC236}">
                <a16:creationId xmlns:a16="http://schemas.microsoft.com/office/drawing/2014/main" id="{D5C485F8-53F2-BD48-9D7B-D5B2FD5D6C0B}"/>
              </a:ext>
            </a:extLst>
          </p:cNvPr>
          <p:cNvSpPr/>
          <p:nvPr/>
        </p:nvSpPr>
        <p:spPr>
          <a:xfrm rot="10800000" flipH="1" flipV="1">
            <a:off x="0" y="9590"/>
            <a:ext cx="12192000" cy="886838"/>
          </a:xfrm>
          <a:prstGeom prst="rect">
            <a:avLst/>
          </a:prstGeom>
          <a:solidFill>
            <a:srgbClr val="13294B"/>
          </a:solidFill>
          <a:ln>
            <a:noFill/>
          </a:ln>
        </p:spPr>
        <p:txBody>
          <a:bodyPr spcFirstLastPara="1" wrap="square" lIns="91425" tIns="45700" rIns="91425" bIns="45700" anchor="ctr" anchorCtr="0">
            <a:noAutofit/>
          </a:bodyPr>
          <a:lstStyle/>
          <a:p>
            <a:pPr marL="0" marR="0" lvl="0" indent="0" rtl="0">
              <a:lnSpc>
                <a:spcPct val="100000"/>
              </a:lnSpc>
              <a:spcBef>
                <a:spcPts val="0"/>
              </a:spcBef>
              <a:spcAft>
                <a:spcPts val="0"/>
              </a:spcAft>
              <a:buClr>
                <a:schemeClr val="lt1"/>
              </a:buClr>
              <a:buSzPts val="1800"/>
              <a:buFont typeface="Calibri"/>
              <a:buNone/>
            </a:pPr>
            <a:r>
              <a:rPr lang="en-US" sz="2000" dirty="0">
                <a:solidFill>
                  <a:schemeClr val="bg1"/>
                </a:solidFill>
                <a:latin typeface="Calibri"/>
                <a:ea typeface="Calibri"/>
                <a:cs typeface="Calibri"/>
                <a:sym typeface="Calibri"/>
              </a:rPr>
              <a:t>Background and Motivation: huge models</a:t>
            </a:r>
            <a:endParaRPr sz="2000" b="0" i="0" u="none" strike="noStrike" cap="none" dirty="0">
              <a:solidFill>
                <a:schemeClr val="bg1"/>
              </a:solidFill>
              <a:latin typeface="Calibri"/>
              <a:ea typeface="Calibri"/>
              <a:cs typeface="Calibri"/>
              <a:sym typeface="Calibri"/>
            </a:endParaRPr>
          </a:p>
        </p:txBody>
      </p:sp>
      <p:pic>
        <p:nvPicPr>
          <p:cNvPr id="25" name="Picture 24" descr="A close up of a logo&#10;&#10;Description automatically generated">
            <a:extLst>
              <a:ext uri="{FF2B5EF4-FFF2-40B4-BE49-F238E27FC236}">
                <a16:creationId xmlns:a16="http://schemas.microsoft.com/office/drawing/2014/main" id="{818745B6-76BD-F141-A42C-4752F0661BAF}"/>
              </a:ext>
            </a:extLst>
          </p:cNvPr>
          <p:cNvPicPr>
            <a:picLocks noChangeAspect="1"/>
          </p:cNvPicPr>
          <p:nvPr/>
        </p:nvPicPr>
        <p:blipFill>
          <a:blip r:embed="rId3"/>
          <a:stretch>
            <a:fillRect/>
          </a:stretch>
        </p:blipFill>
        <p:spPr>
          <a:xfrm>
            <a:off x="11554210" y="228014"/>
            <a:ext cx="277906" cy="401420"/>
          </a:xfrm>
          <a:prstGeom prst="rect">
            <a:avLst/>
          </a:prstGeom>
        </p:spPr>
      </p:pic>
      <p:pic>
        <p:nvPicPr>
          <p:cNvPr id="3" name="Picture 2" descr="A graph with black dots and white text&#10;&#10;Description automatically generated">
            <a:extLst>
              <a:ext uri="{FF2B5EF4-FFF2-40B4-BE49-F238E27FC236}">
                <a16:creationId xmlns:a16="http://schemas.microsoft.com/office/drawing/2014/main" id="{B05851D3-0A07-95C8-32A1-C4D2ABF1B510}"/>
              </a:ext>
            </a:extLst>
          </p:cNvPr>
          <p:cNvPicPr>
            <a:picLocks noChangeAspect="1"/>
          </p:cNvPicPr>
          <p:nvPr/>
        </p:nvPicPr>
        <p:blipFill>
          <a:blip r:embed="rId4"/>
          <a:stretch>
            <a:fillRect/>
          </a:stretch>
        </p:blipFill>
        <p:spPr>
          <a:xfrm>
            <a:off x="6009345" y="1385887"/>
            <a:ext cx="6182655" cy="4300538"/>
          </a:xfrm>
          <a:prstGeom prst="rect">
            <a:avLst/>
          </a:prstGeom>
        </p:spPr>
      </p:pic>
      <p:sp>
        <p:nvSpPr>
          <p:cNvPr id="4" name="TextBox 3">
            <a:extLst>
              <a:ext uri="{FF2B5EF4-FFF2-40B4-BE49-F238E27FC236}">
                <a16:creationId xmlns:a16="http://schemas.microsoft.com/office/drawing/2014/main" id="{8B06B0CB-51EA-ACBA-A2F1-D56C8124DFDC}"/>
              </a:ext>
            </a:extLst>
          </p:cNvPr>
          <p:cNvSpPr txBox="1"/>
          <p:nvPr/>
        </p:nvSpPr>
        <p:spPr>
          <a:xfrm>
            <a:off x="2448434" y="6118555"/>
            <a:ext cx="7121821" cy="369332"/>
          </a:xfrm>
          <a:prstGeom prst="rect">
            <a:avLst/>
          </a:prstGeom>
          <a:solidFill>
            <a:srgbClr val="92D050"/>
          </a:solidFill>
        </p:spPr>
        <p:txBody>
          <a:bodyPr wrap="none" rtlCol="0">
            <a:spAutoFit/>
          </a:bodyPr>
          <a:lstStyle/>
          <a:p>
            <a:r>
              <a:rPr lang="en-US" b="1" dirty="0">
                <a:solidFill>
                  <a:schemeClr val="bg1"/>
                </a:solidFill>
              </a:rPr>
              <a:t>Increasing size of models dramatically improves task performance</a:t>
            </a:r>
          </a:p>
        </p:txBody>
      </p:sp>
      <p:pic>
        <p:nvPicPr>
          <p:cNvPr id="8" name="Picture 7" descr="A table with numbers and a number of objects&#10;&#10;Description automatically generated">
            <a:extLst>
              <a:ext uri="{FF2B5EF4-FFF2-40B4-BE49-F238E27FC236}">
                <a16:creationId xmlns:a16="http://schemas.microsoft.com/office/drawing/2014/main" id="{668D2839-C9E8-BF06-7E52-22ACCF89FA0F}"/>
              </a:ext>
            </a:extLst>
          </p:cNvPr>
          <p:cNvPicPr>
            <a:picLocks noChangeAspect="1"/>
          </p:cNvPicPr>
          <p:nvPr/>
        </p:nvPicPr>
        <p:blipFill>
          <a:blip r:embed="rId5"/>
          <a:stretch>
            <a:fillRect/>
          </a:stretch>
        </p:blipFill>
        <p:spPr>
          <a:xfrm>
            <a:off x="96314" y="1513225"/>
            <a:ext cx="6341099" cy="4516100"/>
          </a:xfrm>
          <a:prstGeom prst="rect">
            <a:avLst/>
          </a:prstGeom>
        </p:spPr>
      </p:pic>
    </p:spTree>
    <p:extLst>
      <p:ext uri="{BB962C8B-B14F-4D97-AF65-F5344CB8AC3E}">
        <p14:creationId xmlns:p14="http://schemas.microsoft.com/office/powerpoint/2010/main" val="33295614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24" name="Google Shape;145;p7">
            <a:extLst>
              <a:ext uri="{FF2B5EF4-FFF2-40B4-BE49-F238E27FC236}">
                <a16:creationId xmlns:a16="http://schemas.microsoft.com/office/drawing/2014/main" id="{D5C485F8-53F2-BD48-9D7B-D5B2FD5D6C0B}"/>
              </a:ext>
            </a:extLst>
          </p:cNvPr>
          <p:cNvSpPr/>
          <p:nvPr/>
        </p:nvSpPr>
        <p:spPr>
          <a:xfrm rot="10800000" flipH="1" flipV="1">
            <a:off x="0" y="9590"/>
            <a:ext cx="12192000" cy="886838"/>
          </a:xfrm>
          <a:prstGeom prst="rect">
            <a:avLst/>
          </a:prstGeom>
          <a:solidFill>
            <a:srgbClr val="13294B"/>
          </a:solidFill>
          <a:ln>
            <a:noFill/>
          </a:ln>
        </p:spPr>
        <p:txBody>
          <a:bodyPr spcFirstLastPara="1" wrap="square" lIns="91425" tIns="45700" rIns="91425" bIns="45700" anchor="ctr" anchorCtr="0">
            <a:noAutofit/>
          </a:bodyPr>
          <a:lstStyle/>
          <a:p>
            <a:pPr marL="0" marR="0" lvl="0" indent="0" rtl="0">
              <a:lnSpc>
                <a:spcPct val="100000"/>
              </a:lnSpc>
              <a:spcBef>
                <a:spcPts val="0"/>
              </a:spcBef>
              <a:spcAft>
                <a:spcPts val="0"/>
              </a:spcAft>
              <a:buClr>
                <a:schemeClr val="lt1"/>
              </a:buClr>
              <a:buSzPts val="1800"/>
              <a:buFont typeface="Calibri"/>
              <a:buNone/>
            </a:pPr>
            <a:r>
              <a:rPr lang="en-US" sz="2000" b="0" i="0" u="none" strike="noStrike" cap="none" dirty="0">
                <a:solidFill>
                  <a:schemeClr val="bg1"/>
                </a:solidFill>
                <a:latin typeface="Calibri"/>
                <a:ea typeface="Calibri"/>
                <a:cs typeface="Calibri"/>
                <a:sym typeface="Calibri"/>
              </a:rPr>
              <a:t>Weakness and Future directions</a:t>
            </a:r>
            <a:r>
              <a:rPr lang="en-US" sz="2000" b="0" i="0" u="none" strike="noStrike" cap="none" dirty="0">
                <a:solidFill>
                  <a:srgbClr val="92D050"/>
                </a:solidFill>
                <a:latin typeface="Calibri"/>
                <a:ea typeface="Calibri"/>
                <a:cs typeface="Calibri"/>
                <a:sym typeface="Calibri"/>
              </a:rPr>
              <a:t> </a:t>
            </a:r>
            <a:endParaRPr sz="2000" b="0" i="0" u="none" strike="noStrike" cap="none" dirty="0">
              <a:solidFill>
                <a:srgbClr val="FF0000"/>
              </a:solidFill>
              <a:latin typeface="Calibri"/>
              <a:ea typeface="Calibri"/>
              <a:cs typeface="Calibri"/>
              <a:sym typeface="Calibri"/>
            </a:endParaRPr>
          </a:p>
        </p:txBody>
      </p:sp>
      <p:pic>
        <p:nvPicPr>
          <p:cNvPr id="25" name="Picture 24" descr="A close up of a logo&#10;&#10;Description automatically generated">
            <a:extLst>
              <a:ext uri="{FF2B5EF4-FFF2-40B4-BE49-F238E27FC236}">
                <a16:creationId xmlns:a16="http://schemas.microsoft.com/office/drawing/2014/main" id="{818745B6-76BD-F141-A42C-4752F0661BAF}"/>
              </a:ext>
            </a:extLst>
          </p:cNvPr>
          <p:cNvPicPr>
            <a:picLocks noChangeAspect="1"/>
          </p:cNvPicPr>
          <p:nvPr/>
        </p:nvPicPr>
        <p:blipFill>
          <a:blip r:embed="rId3"/>
          <a:stretch>
            <a:fillRect/>
          </a:stretch>
        </p:blipFill>
        <p:spPr>
          <a:xfrm>
            <a:off x="11554210" y="228014"/>
            <a:ext cx="277906" cy="401420"/>
          </a:xfrm>
          <a:prstGeom prst="rect">
            <a:avLst/>
          </a:prstGeom>
        </p:spPr>
      </p:pic>
      <p:sp>
        <p:nvSpPr>
          <p:cNvPr id="3" name="Content Placeholder 2">
            <a:extLst>
              <a:ext uri="{FF2B5EF4-FFF2-40B4-BE49-F238E27FC236}">
                <a16:creationId xmlns:a16="http://schemas.microsoft.com/office/drawing/2014/main" id="{C8694007-39EA-8177-8C38-86D04D3456F0}"/>
              </a:ext>
            </a:extLst>
          </p:cNvPr>
          <p:cNvSpPr>
            <a:spLocks noGrp="1"/>
          </p:cNvSpPr>
          <p:nvPr>
            <p:ph idx="1"/>
          </p:nvPr>
        </p:nvSpPr>
        <p:spPr>
          <a:xfrm>
            <a:off x="838200" y="1085850"/>
            <a:ext cx="10515600" cy="5091113"/>
          </a:xfrm>
        </p:spPr>
        <p:txBody>
          <a:bodyPr/>
          <a:lstStyle/>
          <a:p>
            <a:pPr>
              <a:lnSpc>
                <a:spcPct val="150000"/>
              </a:lnSpc>
            </a:pPr>
            <a:r>
              <a:rPr lang="en-US" dirty="0"/>
              <a:t>Assumes partitions are evenly balanced.</a:t>
            </a:r>
          </a:p>
          <a:p>
            <a:pPr>
              <a:lnSpc>
                <a:spcPct val="150000"/>
              </a:lnSpc>
            </a:pPr>
            <a:r>
              <a:rPr lang="en-US" dirty="0"/>
              <a:t>No effective measures to overcome bubble time.</a:t>
            </a:r>
          </a:p>
          <a:p>
            <a:pPr>
              <a:lnSpc>
                <a:spcPct val="150000"/>
              </a:lnSpc>
            </a:pPr>
            <a:r>
              <a:rPr lang="en-US" dirty="0"/>
              <a:t>Assumes number of partitions = number of accelerators</a:t>
            </a:r>
          </a:p>
          <a:p>
            <a:pPr>
              <a:lnSpc>
                <a:spcPct val="150000"/>
              </a:lnSpc>
            </a:pPr>
            <a:r>
              <a:rPr lang="en-US" dirty="0"/>
              <a:t>Fault tolerance mechanisms needs to be addressed. </a:t>
            </a:r>
          </a:p>
          <a:p>
            <a:pPr>
              <a:lnSpc>
                <a:spcPct val="150000"/>
              </a:lnSpc>
            </a:pPr>
            <a:endParaRPr lang="en-US" dirty="0"/>
          </a:p>
          <a:p>
            <a:pPr>
              <a:lnSpc>
                <a:spcPct val="150000"/>
              </a:lnSpc>
            </a:pPr>
            <a:endParaRPr lang="en-US" dirty="0"/>
          </a:p>
          <a:p>
            <a:pPr marL="0" indent="0">
              <a:lnSpc>
                <a:spcPct val="150000"/>
              </a:lnSpc>
              <a:buNone/>
            </a:pPr>
            <a:endParaRPr lang="en-US" dirty="0"/>
          </a:p>
        </p:txBody>
      </p:sp>
    </p:spTree>
    <p:extLst>
      <p:ext uri="{BB962C8B-B14F-4D97-AF65-F5344CB8AC3E}">
        <p14:creationId xmlns:p14="http://schemas.microsoft.com/office/powerpoint/2010/main" val="428897686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8694007-39EA-8177-8C38-86D04D3456F0}"/>
              </a:ext>
            </a:extLst>
          </p:cNvPr>
          <p:cNvSpPr>
            <a:spLocks noGrp="1"/>
          </p:cNvSpPr>
          <p:nvPr>
            <p:ph idx="1"/>
          </p:nvPr>
        </p:nvSpPr>
        <p:spPr>
          <a:xfrm>
            <a:off x="1676400" y="-585788"/>
            <a:ext cx="10515600" cy="5091113"/>
          </a:xfrm>
        </p:spPr>
        <p:txBody>
          <a:bodyPr/>
          <a:lstStyle/>
          <a:p>
            <a:pPr>
              <a:lnSpc>
                <a:spcPct val="150000"/>
              </a:lnSpc>
            </a:pPr>
            <a:endParaRPr lang="en-US" dirty="0"/>
          </a:p>
          <a:p>
            <a:pPr>
              <a:lnSpc>
                <a:spcPct val="150000"/>
              </a:lnSpc>
            </a:pPr>
            <a:endParaRPr lang="en-US" dirty="0"/>
          </a:p>
          <a:p>
            <a:pPr marL="0" indent="0">
              <a:lnSpc>
                <a:spcPct val="150000"/>
              </a:lnSpc>
              <a:buNone/>
            </a:pPr>
            <a:endParaRPr lang="en-US" dirty="0"/>
          </a:p>
        </p:txBody>
      </p:sp>
      <p:sp>
        <p:nvSpPr>
          <p:cNvPr id="2" name="TextBox 1">
            <a:extLst>
              <a:ext uri="{FF2B5EF4-FFF2-40B4-BE49-F238E27FC236}">
                <a16:creationId xmlns:a16="http://schemas.microsoft.com/office/drawing/2014/main" id="{1AA90082-5CDE-839A-BBD8-88CACCFAAB93}"/>
              </a:ext>
            </a:extLst>
          </p:cNvPr>
          <p:cNvSpPr txBox="1"/>
          <p:nvPr/>
        </p:nvSpPr>
        <p:spPr>
          <a:xfrm>
            <a:off x="5110163" y="3000374"/>
            <a:ext cx="2261453" cy="553998"/>
          </a:xfrm>
          <a:prstGeom prst="rect">
            <a:avLst/>
          </a:prstGeom>
          <a:noFill/>
        </p:spPr>
        <p:txBody>
          <a:bodyPr wrap="none" rtlCol="0">
            <a:spAutoFit/>
          </a:bodyPr>
          <a:lstStyle/>
          <a:p>
            <a:r>
              <a:rPr lang="en-US" sz="3000" b="1" dirty="0"/>
              <a:t>THANK YOU</a:t>
            </a:r>
          </a:p>
        </p:txBody>
      </p:sp>
    </p:spTree>
    <p:extLst>
      <p:ext uri="{BB962C8B-B14F-4D97-AF65-F5344CB8AC3E}">
        <p14:creationId xmlns:p14="http://schemas.microsoft.com/office/powerpoint/2010/main" val="41069357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24" name="Google Shape;145;p7">
            <a:extLst>
              <a:ext uri="{FF2B5EF4-FFF2-40B4-BE49-F238E27FC236}">
                <a16:creationId xmlns:a16="http://schemas.microsoft.com/office/drawing/2014/main" id="{D5C485F8-53F2-BD48-9D7B-D5B2FD5D6C0B}"/>
              </a:ext>
            </a:extLst>
          </p:cNvPr>
          <p:cNvSpPr/>
          <p:nvPr/>
        </p:nvSpPr>
        <p:spPr>
          <a:xfrm rot="10800000" flipH="1" flipV="1">
            <a:off x="0" y="9590"/>
            <a:ext cx="12192000" cy="886838"/>
          </a:xfrm>
          <a:prstGeom prst="rect">
            <a:avLst/>
          </a:prstGeom>
          <a:solidFill>
            <a:srgbClr val="13294B"/>
          </a:solidFill>
          <a:ln>
            <a:noFill/>
          </a:ln>
        </p:spPr>
        <p:txBody>
          <a:bodyPr spcFirstLastPara="1" wrap="square" lIns="91425" tIns="45700" rIns="91425" bIns="45700" anchor="ctr" anchorCtr="0">
            <a:noAutofit/>
          </a:bodyPr>
          <a:lstStyle/>
          <a:p>
            <a:pPr marL="0" marR="0" lvl="0" indent="0" rtl="0">
              <a:lnSpc>
                <a:spcPct val="100000"/>
              </a:lnSpc>
              <a:spcBef>
                <a:spcPts val="0"/>
              </a:spcBef>
              <a:spcAft>
                <a:spcPts val="0"/>
              </a:spcAft>
              <a:buClr>
                <a:schemeClr val="lt1"/>
              </a:buClr>
              <a:buSzPts val="1800"/>
              <a:buFont typeface="Calibri"/>
              <a:buNone/>
            </a:pPr>
            <a:r>
              <a:rPr lang="en-US" sz="2000" dirty="0">
                <a:solidFill>
                  <a:schemeClr val="bg1"/>
                </a:solidFill>
                <a:latin typeface="Calibri"/>
                <a:ea typeface="Calibri"/>
                <a:cs typeface="Calibri"/>
                <a:sym typeface="Calibri"/>
              </a:rPr>
              <a:t>Background and Motivation: Huge Models</a:t>
            </a:r>
            <a:endParaRPr sz="2000" b="0" i="0" u="none" strike="noStrike" cap="none" dirty="0">
              <a:solidFill>
                <a:schemeClr val="bg1"/>
              </a:solidFill>
              <a:latin typeface="Calibri"/>
              <a:ea typeface="Calibri"/>
              <a:cs typeface="Calibri"/>
              <a:sym typeface="Calibri"/>
            </a:endParaRPr>
          </a:p>
        </p:txBody>
      </p:sp>
      <p:pic>
        <p:nvPicPr>
          <p:cNvPr id="25" name="Picture 24" descr="A close up of a logo&#10;&#10;Description automatically generated">
            <a:extLst>
              <a:ext uri="{FF2B5EF4-FFF2-40B4-BE49-F238E27FC236}">
                <a16:creationId xmlns:a16="http://schemas.microsoft.com/office/drawing/2014/main" id="{818745B6-76BD-F141-A42C-4752F0661BAF}"/>
              </a:ext>
            </a:extLst>
          </p:cNvPr>
          <p:cNvPicPr>
            <a:picLocks noChangeAspect="1"/>
          </p:cNvPicPr>
          <p:nvPr/>
        </p:nvPicPr>
        <p:blipFill>
          <a:blip r:embed="rId3"/>
          <a:stretch>
            <a:fillRect/>
          </a:stretch>
        </p:blipFill>
        <p:spPr>
          <a:xfrm>
            <a:off x="11554210" y="228014"/>
            <a:ext cx="277906" cy="401420"/>
          </a:xfrm>
          <a:prstGeom prst="rect">
            <a:avLst/>
          </a:prstGeom>
        </p:spPr>
      </p:pic>
      <p:pic>
        <p:nvPicPr>
          <p:cNvPr id="3" name="Picture 2" descr="A graph of a number of years&#10;&#10;Description automatically generated with medium confidence">
            <a:extLst>
              <a:ext uri="{FF2B5EF4-FFF2-40B4-BE49-F238E27FC236}">
                <a16:creationId xmlns:a16="http://schemas.microsoft.com/office/drawing/2014/main" id="{625EB158-1E02-C5BD-1C9B-6177A6E66E3B}"/>
              </a:ext>
            </a:extLst>
          </p:cNvPr>
          <p:cNvPicPr>
            <a:picLocks noChangeAspect="1"/>
          </p:cNvPicPr>
          <p:nvPr/>
        </p:nvPicPr>
        <p:blipFill>
          <a:blip r:embed="rId4"/>
          <a:stretch>
            <a:fillRect/>
          </a:stretch>
        </p:blipFill>
        <p:spPr>
          <a:xfrm>
            <a:off x="0" y="1585913"/>
            <a:ext cx="6480381" cy="4086226"/>
          </a:xfrm>
          <a:prstGeom prst="rect">
            <a:avLst/>
          </a:prstGeom>
        </p:spPr>
      </p:pic>
      <p:pic>
        <p:nvPicPr>
          <p:cNvPr id="5" name="Picture 4" descr="A graph with numbers and a red dot&#10;&#10;Description automatically generated">
            <a:extLst>
              <a:ext uri="{FF2B5EF4-FFF2-40B4-BE49-F238E27FC236}">
                <a16:creationId xmlns:a16="http://schemas.microsoft.com/office/drawing/2014/main" id="{C5996EFD-591C-9833-F5A5-E2F76BF212E6}"/>
              </a:ext>
            </a:extLst>
          </p:cNvPr>
          <p:cNvPicPr>
            <a:picLocks noChangeAspect="1"/>
          </p:cNvPicPr>
          <p:nvPr/>
        </p:nvPicPr>
        <p:blipFill>
          <a:blip r:embed="rId5"/>
          <a:stretch>
            <a:fillRect/>
          </a:stretch>
        </p:blipFill>
        <p:spPr>
          <a:xfrm>
            <a:off x="6866416" y="1666876"/>
            <a:ext cx="4965700" cy="3924300"/>
          </a:xfrm>
          <a:prstGeom prst="rect">
            <a:avLst/>
          </a:prstGeom>
        </p:spPr>
      </p:pic>
      <p:sp>
        <p:nvSpPr>
          <p:cNvPr id="7" name="TextBox 6">
            <a:extLst>
              <a:ext uri="{FF2B5EF4-FFF2-40B4-BE49-F238E27FC236}">
                <a16:creationId xmlns:a16="http://schemas.microsoft.com/office/drawing/2014/main" id="{AB15DEB7-352F-97CE-70F9-F1F95CA1C26C}"/>
              </a:ext>
            </a:extLst>
          </p:cNvPr>
          <p:cNvSpPr txBox="1"/>
          <p:nvPr/>
        </p:nvSpPr>
        <p:spPr>
          <a:xfrm>
            <a:off x="2414234" y="5862631"/>
            <a:ext cx="7363531" cy="369332"/>
          </a:xfrm>
          <a:prstGeom prst="rect">
            <a:avLst/>
          </a:prstGeom>
          <a:solidFill>
            <a:srgbClr val="92D050"/>
          </a:solidFill>
        </p:spPr>
        <p:txBody>
          <a:bodyPr wrap="square">
            <a:spAutoFit/>
          </a:bodyPr>
          <a:lstStyle/>
          <a:p>
            <a:pPr algn="ctr"/>
            <a:r>
              <a:rPr lang="en-US" b="1" dirty="0">
                <a:solidFill>
                  <a:schemeClr val="bg1"/>
                </a:solidFill>
              </a:rPr>
              <a:t>Increasing size of models dramatically improves task performance</a:t>
            </a:r>
          </a:p>
        </p:txBody>
      </p:sp>
    </p:spTree>
    <p:extLst>
      <p:ext uri="{BB962C8B-B14F-4D97-AF65-F5344CB8AC3E}">
        <p14:creationId xmlns:p14="http://schemas.microsoft.com/office/powerpoint/2010/main" val="20131626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24" name="Google Shape;145;p7">
            <a:extLst>
              <a:ext uri="{FF2B5EF4-FFF2-40B4-BE49-F238E27FC236}">
                <a16:creationId xmlns:a16="http://schemas.microsoft.com/office/drawing/2014/main" id="{D5C485F8-53F2-BD48-9D7B-D5B2FD5D6C0B}"/>
              </a:ext>
            </a:extLst>
          </p:cNvPr>
          <p:cNvSpPr/>
          <p:nvPr/>
        </p:nvSpPr>
        <p:spPr>
          <a:xfrm rot="10800000" flipH="1" flipV="1">
            <a:off x="0" y="9590"/>
            <a:ext cx="12192000" cy="886838"/>
          </a:xfrm>
          <a:prstGeom prst="rect">
            <a:avLst/>
          </a:prstGeom>
          <a:solidFill>
            <a:srgbClr val="13294B"/>
          </a:solidFill>
          <a:ln>
            <a:noFill/>
          </a:ln>
        </p:spPr>
        <p:txBody>
          <a:bodyPr spcFirstLastPara="1" wrap="square" lIns="91425" tIns="45700" rIns="91425" bIns="45700" anchor="ctr" anchorCtr="0">
            <a:noAutofit/>
          </a:bodyPr>
          <a:lstStyle/>
          <a:p>
            <a:pPr marL="0" marR="0" lvl="0" indent="0" rtl="0">
              <a:lnSpc>
                <a:spcPct val="100000"/>
              </a:lnSpc>
              <a:spcBef>
                <a:spcPts val="0"/>
              </a:spcBef>
              <a:spcAft>
                <a:spcPts val="0"/>
              </a:spcAft>
              <a:buClr>
                <a:schemeClr val="lt1"/>
              </a:buClr>
              <a:buSzPts val="1800"/>
              <a:buFont typeface="Calibri"/>
              <a:buNone/>
            </a:pPr>
            <a:r>
              <a:rPr lang="en-US" sz="2000" dirty="0">
                <a:solidFill>
                  <a:schemeClr val="bg1"/>
                </a:solidFill>
                <a:latin typeface="Calibri"/>
                <a:ea typeface="Calibri"/>
                <a:cs typeface="Calibri"/>
                <a:sym typeface="Calibri"/>
              </a:rPr>
              <a:t>Background and Motivation: Huge Models</a:t>
            </a:r>
            <a:endParaRPr sz="2000" b="0" i="0" u="none" strike="noStrike" cap="none" dirty="0">
              <a:solidFill>
                <a:schemeClr val="bg1"/>
              </a:solidFill>
              <a:latin typeface="Calibri"/>
              <a:ea typeface="Calibri"/>
              <a:cs typeface="Calibri"/>
              <a:sym typeface="Calibri"/>
            </a:endParaRPr>
          </a:p>
        </p:txBody>
      </p:sp>
      <p:pic>
        <p:nvPicPr>
          <p:cNvPr id="25" name="Picture 24" descr="A close up of a logo&#10;&#10;Description automatically generated">
            <a:extLst>
              <a:ext uri="{FF2B5EF4-FFF2-40B4-BE49-F238E27FC236}">
                <a16:creationId xmlns:a16="http://schemas.microsoft.com/office/drawing/2014/main" id="{818745B6-76BD-F141-A42C-4752F0661BAF}"/>
              </a:ext>
            </a:extLst>
          </p:cNvPr>
          <p:cNvPicPr>
            <a:picLocks noChangeAspect="1"/>
          </p:cNvPicPr>
          <p:nvPr/>
        </p:nvPicPr>
        <p:blipFill>
          <a:blip r:embed="rId3"/>
          <a:stretch>
            <a:fillRect/>
          </a:stretch>
        </p:blipFill>
        <p:spPr>
          <a:xfrm>
            <a:off x="11554210" y="228014"/>
            <a:ext cx="277906" cy="401420"/>
          </a:xfrm>
          <a:prstGeom prst="rect">
            <a:avLst/>
          </a:prstGeom>
        </p:spPr>
      </p:pic>
      <p:pic>
        <p:nvPicPr>
          <p:cNvPr id="6" name="Picture 5" descr="A graph with numbers and a line&#10;&#10;Description automatically generated with medium confidence">
            <a:extLst>
              <a:ext uri="{FF2B5EF4-FFF2-40B4-BE49-F238E27FC236}">
                <a16:creationId xmlns:a16="http://schemas.microsoft.com/office/drawing/2014/main" id="{894DD903-F7B1-B576-E835-2EBF7595E0EB}"/>
              </a:ext>
            </a:extLst>
          </p:cNvPr>
          <p:cNvPicPr>
            <a:picLocks noChangeAspect="1"/>
          </p:cNvPicPr>
          <p:nvPr/>
        </p:nvPicPr>
        <p:blipFill>
          <a:blip r:embed="rId4"/>
          <a:stretch>
            <a:fillRect/>
          </a:stretch>
        </p:blipFill>
        <p:spPr>
          <a:xfrm>
            <a:off x="1185292" y="1204333"/>
            <a:ext cx="9296854" cy="4727404"/>
          </a:xfrm>
          <a:prstGeom prst="rect">
            <a:avLst/>
          </a:prstGeom>
        </p:spPr>
      </p:pic>
      <p:sp>
        <p:nvSpPr>
          <p:cNvPr id="10" name="TextBox 9">
            <a:extLst>
              <a:ext uri="{FF2B5EF4-FFF2-40B4-BE49-F238E27FC236}">
                <a16:creationId xmlns:a16="http://schemas.microsoft.com/office/drawing/2014/main" id="{76B72902-35B6-0F70-136F-D6032D1C097C}"/>
              </a:ext>
            </a:extLst>
          </p:cNvPr>
          <p:cNvSpPr txBox="1"/>
          <p:nvPr/>
        </p:nvSpPr>
        <p:spPr>
          <a:xfrm>
            <a:off x="1591516" y="6054975"/>
            <a:ext cx="9008967" cy="369332"/>
          </a:xfrm>
          <a:prstGeom prst="rect">
            <a:avLst/>
          </a:prstGeom>
          <a:solidFill>
            <a:srgbClr val="FF0000"/>
          </a:solidFill>
        </p:spPr>
        <p:txBody>
          <a:bodyPr wrap="square" rtlCol="0">
            <a:spAutoFit/>
          </a:bodyPr>
          <a:lstStyle/>
          <a:p>
            <a:r>
              <a:rPr lang="en-US" b="1" dirty="0">
                <a:solidFill>
                  <a:schemeClr val="bg1"/>
                </a:solidFill>
              </a:rPr>
              <a:t>Need to push the memory limits of accelerators or scale up the deep neural networks</a:t>
            </a:r>
          </a:p>
        </p:txBody>
      </p:sp>
    </p:spTree>
    <p:extLst>
      <p:ext uri="{BB962C8B-B14F-4D97-AF65-F5344CB8AC3E}">
        <p14:creationId xmlns:p14="http://schemas.microsoft.com/office/powerpoint/2010/main" val="42451999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24" name="Google Shape;145;p7">
            <a:extLst>
              <a:ext uri="{FF2B5EF4-FFF2-40B4-BE49-F238E27FC236}">
                <a16:creationId xmlns:a16="http://schemas.microsoft.com/office/drawing/2014/main" id="{D5C485F8-53F2-BD48-9D7B-D5B2FD5D6C0B}"/>
              </a:ext>
            </a:extLst>
          </p:cNvPr>
          <p:cNvSpPr/>
          <p:nvPr/>
        </p:nvSpPr>
        <p:spPr>
          <a:xfrm rot="10800000" flipH="1" flipV="1">
            <a:off x="0" y="9590"/>
            <a:ext cx="12192000" cy="886838"/>
          </a:xfrm>
          <a:prstGeom prst="rect">
            <a:avLst/>
          </a:prstGeom>
          <a:solidFill>
            <a:srgbClr val="13294B"/>
          </a:solidFill>
          <a:ln>
            <a:noFill/>
          </a:ln>
        </p:spPr>
        <p:txBody>
          <a:bodyPr spcFirstLastPara="1" wrap="square" lIns="91425" tIns="45700" rIns="91425" bIns="45700" anchor="ctr" anchorCtr="0">
            <a:noAutofit/>
          </a:bodyPr>
          <a:lstStyle/>
          <a:p>
            <a:pPr marL="0" marR="0" lvl="0" indent="0" rtl="0">
              <a:lnSpc>
                <a:spcPct val="100000"/>
              </a:lnSpc>
              <a:spcBef>
                <a:spcPts val="0"/>
              </a:spcBef>
              <a:spcAft>
                <a:spcPts val="0"/>
              </a:spcAft>
              <a:buClr>
                <a:schemeClr val="lt1"/>
              </a:buClr>
              <a:buSzPts val="1800"/>
              <a:buFont typeface="Calibri"/>
              <a:buNone/>
            </a:pPr>
            <a:r>
              <a:rPr lang="en-US" sz="2000" dirty="0">
                <a:solidFill>
                  <a:schemeClr val="bg1"/>
                </a:solidFill>
                <a:latin typeface="Calibri"/>
                <a:ea typeface="Calibri"/>
                <a:cs typeface="Calibri"/>
                <a:sym typeface="Calibri"/>
              </a:rPr>
              <a:t>Background and Motivation: Proposed Solution</a:t>
            </a:r>
            <a:endParaRPr sz="2000" b="0" i="0" u="none" strike="noStrike" cap="none" dirty="0">
              <a:solidFill>
                <a:schemeClr val="bg1"/>
              </a:solidFill>
              <a:latin typeface="Calibri"/>
              <a:ea typeface="Calibri"/>
              <a:cs typeface="Calibri"/>
              <a:sym typeface="Calibri"/>
            </a:endParaRPr>
          </a:p>
        </p:txBody>
      </p:sp>
      <p:pic>
        <p:nvPicPr>
          <p:cNvPr id="25" name="Picture 24" descr="A close up of a logo&#10;&#10;Description automatically generated">
            <a:extLst>
              <a:ext uri="{FF2B5EF4-FFF2-40B4-BE49-F238E27FC236}">
                <a16:creationId xmlns:a16="http://schemas.microsoft.com/office/drawing/2014/main" id="{818745B6-76BD-F141-A42C-4752F0661BAF}"/>
              </a:ext>
            </a:extLst>
          </p:cNvPr>
          <p:cNvPicPr>
            <a:picLocks noChangeAspect="1"/>
          </p:cNvPicPr>
          <p:nvPr/>
        </p:nvPicPr>
        <p:blipFill>
          <a:blip r:embed="rId3"/>
          <a:stretch>
            <a:fillRect/>
          </a:stretch>
        </p:blipFill>
        <p:spPr>
          <a:xfrm>
            <a:off x="11554210" y="228014"/>
            <a:ext cx="277906" cy="401420"/>
          </a:xfrm>
          <a:prstGeom prst="rect">
            <a:avLst/>
          </a:prstGeom>
        </p:spPr>
      </p:pic>
      <p:sp>
        <p:nvSpPr>
          <p:cNvPr id="3" name="Content Placeholder 2">
            <a:extLst>
              <a:ext uri="{FF2B5EF4-FFF2-40B4-BE49-F238E27FC236}">
                <a16:creationId xmlns:a16="http://schemas.microsoft.com/office/drawing/2014/main" id="{3466B5B5-0366-BE14-1DAB-F1046C2C3198}"/>
              </a:ext>
            </a:extLst>
          </p:cNvPr>
          <p:cNvSpPr>
            <a:spLocks noGrp="1"/>
          </p:cNvSpPr>
          <p:nvPr>
            <p:ph idx="1"/>
          </p:nvPr>
        </p:nvSpPr>
        <p:spPr>
          <a:xfrm>
            <a:off x="838200" y="1157288"/>
            <a:ext cx="10515600" cy="5019675"/>
          </a:xfrm>
        </p:spPr>
        <p:txBody>
          <a:bodyPr/>
          <a:lstStyle/>
          <a:p>
            <a:r>
              <a:rPr lang="en-US" dirty="0"/>
              <a:t>Enables scaling of any deep neural architecture </a:t>
            </a:r>
          </a:p>
          <a:p>
            <a:r>
              <a:rPr lang="en-US" dirty="0"/>
              <a:t>Splitting of mini-batch of training examples into micro-batches.</a:t>
            </a:r>
          </a:p>
          <a:p>
            <a:r>
              <a:rPr lang="en-US" dirty="0"/>
              <a:t>Partitions model across n accelerators and supports re-materialization on every accelerator</a:t>
            </a:r>
          </a:p>
          <a:p>
            <a:endParaRPr lang="en-US" dirty="0"/>
          </a:p>
          <a:p>
            <a:pPr marL="0" indent="0">
              <a:buNone/>
            </a:pPr>
            <a:endParaRPr lang="en-US" dirty="0"/>
          </a:p>
        </p:txBody>
      </p:sp>
    </p:spTree>
    <p:extLst>
      <p:ext uri="{BB962C8B-B14F-4D97-AF65-F5344CB8AC3E}">
        <p14:creationId xmlns:p14="http://schemas.microsoft.com/office/powerpoint/2010/main" val="6797432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24" name="Google Shape;145;p7">
            <a:extLst>
              <a:ext uri="{FF2B5EF4-FFF2-40B4-BE49-F238E27FC236}">
                <a16:creationId xmlns:a16="http://schemas.microsoft.com/office/drawing/2014/main" id="{D5C485F8-53F2-BD48-9D7B-D5B2FD5D6C0B}"/>
              </a:ext>
            </a:extLst>
          </p:cNvPr>
          <p:cNvSpPr/>
          <p:nvPr/>
        </p:nvSpPr>
        <p:spPr>
          <a:xfrm rot="10800000" flipH="1" flipV="1">
            <a:off x="0" y="9590"/>
            <a:ext cx="12192000" cy="886838"/>
          </a:xfrm>
          <a:prstGeom prst="rect">
            <a:avLst/>
          </a:prstGeom>
          <a:solidFill>
            <a:srgbClr val="13294B"/>
          </a:solidFill>
          <a:ln>
            <a:noFill/>
          </a:ln>
        </p:spPr>
        <p:txBody>
          <a:bodyPr spcFirstLastPara="1" wrap="square" lIns="91425" tIns="45700" rIns="91425" bIns="45700" anchor="ctr" anchorCtr="0">
            <a:noAutofit/>
          </a:bodyPr>
          <a:lstStyle/>
          <a:p>
            <a:pPr marL="0" marR="0" lvl="0" indent="0" rtl="0">
              <a:lnSpc>
                <a:spcPct val="100000"/>
              </a:lnSpc>
              <a:spcBef>
                <a:spcPts val="0"/>
              </a:spcBef>
              <a:spcAft>
                <a:spcPts val="0"/>
              </a:spcAft>
              <a:buClr>
                <a:schemeClr val="lt1"/>
              </a:buClr>
              <a:buSzPts val="1800"/>
              <a:buFont typeface="Calibri"/>
              <a:buNone/>
            </a:pPr>
            <a:r>
              <a:rPr lang="en-US" sz="2000" dirty="0">
                <a:solidFill>
                  <a:schemeClr val="bg1"/>
                </a:solidFill>
                <a:latin typeface="Calibri"/>
                <a:ea typeface="Calibri"/>
                <a:cs typeface="Calibri"/>
                <a:sym typeface="Calibri"/>
              </a:rPr>
              <a:t>Related Work: Neural Network with Naïve Model Parallelism</a:t>
            </a:r>
            <a:endParaRPr sz="2000" b="0" i="0" u="none" strike="noStrike" cap="none" dirty="0">
              <a:solidFill>
                <a:schemeClr val="bg1"/>
              </a:solidFill>
              <a:latin typeface="Calibri"/>
              <a:ea typeface="Calibri"/>
              <a:cs typeface="Calibri"/>
              <a:sym typeface="Calibri"/>
            </a:endParaRPr>
          </a:p>
        </p:txBody>
      </p:sp>
      <p:pic>
        <p:nvPicPr>
          <p:cNvPr id="25" name="Picture 24" descr="A close up of a logo&#10;&#10;Description automatically generated">
            <a:extLst>
              <a:ext uri="{FF2B5EF4-FFF2-40B4-BE49-F238E27FC236}">
                <a16:creationId xmlns:a16="http://schemas.microsoft.com/office/drawing/2014/main" id="{818745B6-76BD-F141-A42C-4752F0661BAF}"/>
              </a:ext>
            </a:extLst>
          </p:cNvPr>
          <p:cNvPicPr>
            <a:picLocks noChangeAspect="1"/>
          </p:cNvPicPr>
          <p:nvPr/>
        </p:nvPicPr>
        <p:blipFill>
          <a:blip r:embed="rId3"/>
          <a:stretch>
            <a:fillRect/>
          </a:stretch>
        </p:blipFill>
        <p:spPr>
          <a:xfrm>
            <a:off x="11554210" y="228014"/>
            <a:ext cx="277906" cy="401420"/>
          </a:xfrm>
          <a:prstGeom prst="rect">
            <a:avLst/>
          </a:prstGeom>
        </p:spPr>
      </p:pic>
      <p:pic>
        <p:nvPicPr>
          <p:cNvPr id="3" name="Picture 2" descr="A diagram of a device&#10;&#10;Description automatically generated">
            <a:extLst>
              <a:ext uri="{FF2B5EF4-FFF2-40B4-BE49-F238E27FC236}">
                <a16:creationId xmlns:a16="http://schemas.microsoft.com/office/drawing/2014/main" id="{3C7CD531-49E9-6989-DC26-C251EE7B74CB}"/>
              </a:ext>
            </a:extLst>
          </p:cNvPr>
          <p:cNvPicPr>
            <a:picLocks noChangeAspect="1"/>
          </p:cNvPicPr>
          <p:nvPr/>
        </p:nvPicPr>
        <p:blipFill>
          <a:blip r:embed="rId4"/>
          <a:stretch>
            <a:fillRect/>
          </a:stretch>
        </p:blipFill>
        <p:spPr>
          <a:xfrm>
            <a:off x="193675" y="1352550"/>
            <a:ext cx="3772859" cy="4476750"/>
          </a:xfrm>
          <a:prstGeom prst="rect">
            <a:avLst/>
          </a:prstGeom>
        </p:spPr>
      </p:pic>
      <p:pic>
        <p:nvPicPr>
          <p:cNvPr id="7" name="Picture 6" descr="A diagram of a diagram&#10;&#10;Description automatically generated with medium confidence">
            <a:extLst>
              <a:ext uri="{FF2B5EF4-FFF2-40B4-BE49-F238E27FC236}">
                <a16:creationId xmlns:a16="http://schemas.microsoft.com/office/drawing/2014/main" id="{CD91391B-1E26-2902-5FDE-CDE377515C51}"/>
              </a:ext>
            </a:extLst>
          </p:cNvPr>
          <p:cNvPicPr>
            <a:picLocks noChangeAspect="1"/>
          </p:cNvPicPr>
          <p:nvPr/>
        </p:nvPicPr>
        <p:blipFill>
          <a:blip r:embed="rId5"/>
          <a:stretch>
            <a:fillRect/>
          </a:stretch>
        </p:blipFill>
        <p:spPr>
          <a:xfrm>
            <a:off x="4365733" y="2125663"/>
            <a:ext cx="7719469" cy="2203450"/>
          </a:xfrm>
          <a:prstGeom prst="rect">
            <a:avLst/>
          </a:prstGeom>
        </p:spPr>
      </p:pic>
      <p:sp>
        <p:nvSpPr>
          <p:cNvPr id="9" name="TextBox 8">
            <a:extLst>
              <a:ext uri="{FF2B5EF4-FFF2-40B4-BE49-F238E27FC236}">
                <a16:creationId xmlns:a16="http://schemas.microsoft.com/office/drawing/2014/main" id="{3FD0E3EF-FAE2-90D1-766F-C5072F3BA61E}"/>
              </a:ext>
            </a:extLst>
          </p:cNvPr>
          <p:cNvSpPr txBox="1"/>
          <p:nvPr/>
        </p:nvSpPr>
        <p:spPr>
          <a:xfrm>
            <a:off x="2481948" y="6085366"/>
            <a:ext cx="7679731" cy="400110"/>
          </a:xfrm>
          <a:prstGeom prst="rect">
            <a:avLst/>
          </a:prstGeom>
          <a:solidFill>
            <a:srgbClr val="FF0000"/>
          </a:solidFill>
        </p:spPr>
        <p:txBody>
          <a:bodyPr wrap="none" rtlCol="0">
            <a:spAutoFit/>
          </a:bodyPr>
          <a:lstStyle/>
          <a:p>
            <a:r>
              <a:rPr lang="en-US" sz="2000" b="1" dirty="0">
                <a:solidFill>
                  <a:schemeClr val="bg1"/>
                </a:solidFill>
              </a:rPr>
              <a:t>Severe under-utilization of hardware and introduces bubble time</a:t>
            </a:r>
          </a:p>
        </p:txBody>
      </p:sp>
    </p:spTree>
    <p:extLst>
      <p:ext uri="{BB962C8B-B14F-4D97-AF65-F5344CB8AC3E}">
        <p14:creationId xmlns:p14="http://schemas.microsoft.com/office/powerpoint/2010/main" val="27248363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24" name="Google Shape;145;p7">
            <a:extLst>
              <a:ext uri="{FF2B5EF4-FFF2-40B4-BE49-F238E27FC236}">
                <a16:creationId xmlns:a16="http://schemas.microsoft.com/office/drawing/2014/main" id="{D5C485F8-53F2-BD48-9D7B-D5B2FD5D6C0B}"/>
              </a:ext>
            </a:extLst>
          </p:cNvPr>
          <p:cNvSpPr/>
          <p:nvPr/>
        </p:nvSpPr>
        <p:spPr>
          <a:xfrm rot="10800000" flipH="1" flipV="1">
            <a:off x="0" y="9590"/>
            <a:ext cx="12192000" cy="886838"/>
          </a:xfrm>
          <a:prstGeom prst="rect">
            <a:avLst/>
          </a:prstGeom>
          <a:solidFill>
            <a:srgbClr val="13294B"/>
          </a:solidFill>
          <a:ln>
            <a:noFill/>
          </a:ln>
        </p:spPr>
        <p:txBody>
          <a:bodyPr spcFirstLastPara="1" wrap="square" lIns="91425" tIns="45700" rIns="91425" bIns="45700" anchor="ctr" anchorCtr="0">
            <a:noAutofit/>
          </a:bodyPr>
          <a:lstStyle/>
          <a:p>
            <a:pPr marL="0" marR="0" lvl="0" indent="0" rtl="0">
              <a:lnSpc>
                <a:spcPct val="100000"/>
              </a:lnSpc>
              <a:spcBef>
                <a:spcPts val="0"/>
              </a:spcBef>
              <a:spcAft>
                <a:spcPts val="0"/>
              </a:spcAft>
              <a:buClr>
                <a:schemeClr val="lt1"/>
              </a:buClr>
              <a:buSzPts val="1800"/>
              <a:buFont typeface="Calibri"/>
              <a:buNone/>
            </a:pPr>
            <a:r>
              <a:rPr lang="en-US" sz="2000" dirty="0">
                <a:solidFill>
                  <a:schemeClr val="bg1"/>
                </a:solidFill>
                <a:latin typeface="Calibri"/>
                <a:ea typeface="Calibri"/>
                <a:cs typeface="Calibri"/>
                <a:sym typeface="Calibri"/>
              </a:rPr>
              <a:t>Related Work</a:t>
            </a:r>
            <a:endParaRPr sz="2000" b="0" i="0" u="none" strike="noStrike" cap="none" dirty="0">
              <a:solidFill>
                <a:schemeClr val="bg1"/>
              </a:solidFill>
              <a:latin typeface="Calibri"/>
              <a:ea typeface="Calibri"/>
              <a:cs typeface="Calibri"/>
              <a:sym typeface="Calibri"/>
            </a:endParaRPr>
          </a:p>
        </p:txBody>
      </p:sp>
      <p:pic>
        <p:nvPicPr>
          <p:cNvPr id="25" name="Picture 24" descr="A close up of a logo&#10;&#10;Description automatically generated">
            <a:extLst>
              <a:ext uri="{FF2B5EF4-FFF2-40B4-BE49-F238E27FC236}">
                <a16:creationId xmlns:a16="http://schemas.microsoft.com/office/drawing/2014/main" id="{818745B6-76BD-F141-A42C-4752F0661BAF}"/>
              </a:ext>
            </a:extLst>
          </p:cNvPr>
          <p:cNvPicPr>
            <a:picLocks noChangeAspect="1"/>
          </p:cNvPicPr>
          <p:nvPr/>
        </p:nvPicPr>
        <p:blipFill>
          <a:blip r:embed="rId3"/>
          <a:stretch>
            <a:fillRect/>
          </a:stretch>
        </p:blipFill>
        <p:spPr>
          <a:xfrm>
            <a:off x="11554210" y="228014"/>
            <a:ext cx="277906" cy="401420"/>
          </a:xfrm>
          <a:prstGeom prst="rect">
            <a:avLst/>
          </a:prstGeom>
        </p:spPr>
      </p:pic>
      <p:sp>
        <p:nvSpPr>
          <p:cNvPr id="6" name="Content Placeholder 5">
            <a:extLst>
              <a:ext uri="{FF2B5EF4-FFF2-40B4-BE49-F238E27FC236}">
                <a16:creationId xmlns:a16="http://schemas.microsoft.com/office/drawing/2014/main" id="{9FA4FCF1-659E-94BF-0748-75FC10A0C8A8}"/>
              </a:ext>
            </a:extLst>
          </p:cNvPr>
          <p:cNvSpPr>
            <a:spLocks noGrp="1"/>
          </p:cNvSpPr>
          <p:nvPr>
            <p:ph idx="1"/>
          </p:nvPr>
        </p:nvSpPr>
        <p:spPr>
          <a:xfrm>
            <a:off x="838200" y="1000125"/>
            <a:ext cx="10515600" cy="5176838"/>
          </a:xfrm>
        </p:spPr>
        <p:txBody>
          <a:bodyPr/>
          <a:lstStyle/>
          <a:p>
            <a:pPr>
              <a:lnSpc>
                <a:spcPct val="150000"/>
              </a:lnSpc>
            </a:pPr>
            <a:r>
              <a:rPr lang="en-US" dirty="0"/>
              <a:t>Mesh-TensorFlow: General purpose tensor splitting strategy over several accelerators.</a:t>
            </a:r>
          </a:p>
          <a:p>
            <a:pPr lvl="1">
              <a:lnSpc>
                <a:spcPct val="150000"/>
              </a:lnSpc>
            </a:pPr>
            <a:r>
              <a:rPr lang="en-US" dirty="0"/>
              <a:t>Communication Overhead: Partitions needs to be synchronized frequently</a:t>
            </a:r>
          </a:p>
          <a:p>
            <a:pPr lvl="1">
              <a:lnSpc>
                <a:spcPct val="150000"/>
              </a:lnSpc>
            </a:pPr>
            <a:r>
              <a:rPr lang="en-US" dirty="0"/>
              <a:t>Suitable for applications with minimal inter-device communication or when high-speed interconnects are available.</a:t>
            </a:r>
          </a:p>
          <a:p>
            <a:endParaRPr lang="en-US" dirty="0"/>
          </a:p>
          <a:p>
            <a:pPr lvl="1"/>
            <a:endParaRPr lang="en-US" dirty="0"/>
          </a:p>
        </p:txBody>
      </p:sp>
    </p:spTree>
    <p:extLst>
      <p:ext uri="{BB962C8B-B14F-4D97-AF65-F5344CB8AC3E}">
        <p14:creationId xmlns:p14="http://schemas.microsoft.com/office/powerpoint/2010/main" val="6606954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24" name="Google Shape;145;p7">
            <a:extLst>
              <a:ext uri="{FF2B5EF4-FFF2-40B4-BE49-F238E27FC236}">
                <a16:creationId xmlns:a16="http://schemas.microsoft.com/office/drawing/2014/main" id="{D5C485F8-53F2-BD48-9D7B-D5B2FD5D6C0B}"/>
              </a:ext>
            </a:extLst>
          </p:cNvPr>
          <p:cNvSpPr/>
          <p:nvPr/>
        </p:nvSpPr>
        <p:spPr>
          <a:xfrm rot="10800000" flipH="1" flipV="1">
            <a:off x="0" y="9590"/>
            <a:ext cx="12192000" cy="886838"/>
          </a:xfrm>
          <a:prstGeom prst="rect">
            <a:avLst/>
          </a:prstGeom>
          <a:solidFill>
            <a:srgbClr val="13294B"/>
          </a:solidFill>
          <a:ln>
            <a:noFill/>
          </a:ln>
        </p:spPr>
        <p:txBody>
          <a:bodyPr spcFirstLastPara="1" wrap="square" lIns="91425" tIns="45700" rIns="91425" bIns="45700" anchor="ctr" anchorCtr="0">
            <a:noAutofit/>
          </a:bodyPr>
          <a:lstStyle/>
          <a:p>
            <a:pPr marL="0" marR="0" lvl="0" indent="0" rtl="0">
              <a:lnSpc>
                <a:spcPct val="100000"/>
              </a:lnSpc>
              <a:spcBef>
                <a:spcPts val="0"/>
              </a:spcBef>
              <a:spcAft>
                <a:spcPts val="0"/>
              </a:spcAft>
              <a:buClr>
                <a:schemeClr val="lt1"/>
              </a:buClr>
              <a:buSzPts val="1800"/>
              <a:buFont typeface="Calibri"/>
              <a:buNone/>
            </a:pPr>
            <a:r>
              <a:rPr lang="en-US" sz="2000" dirty="0">
                <a:solidFill>
                  <a:schemeClr val="bg1"/>
                </a:solidFill>
                <a:latin typeface="Calibri"/>
                <a:ea typeface="Calibri"/>
                <a:cs typeface="Calibri"/>
                <a:sym typeface="Calibri"/>
              </a:rPr>
              <a:t>Related Work: Pipeline Parallelism</a:t>
            </a:r>
            <a:endParaRPr sz="2000" b="0" i="0" u="none" strike="noStrike" cap="none" dirty="0">
              <a:solidFill>
                <a:schemeClr val="bg1"/>
              </a:solidFill>
              <a:latin typeface="Calibri"/>
              <a:ea typeface="Calibri"/>
              <a:cs typeface="Calibri"/>
              <a:sym typeface="Calibri"/>
            </a:endParaRPr>
          </a:p>
        </p:txBody>
      </p:sp>
      <p:pic>
        <p:nvPicPr>
          <p:cNvPr id="25" name="Picture 24" descr="A close up of a logo&#10;&#10;Description automatically generated">
            <a:extLst>
              <a:ext uri="{FF2B5EF4-FFF2-40B4-BE49-F238E27FC236}">
                <a16:creationId xmlns:a16="http://schemas.microsoft.com/office/drawing/2014/main" id="{818745B6-76BD-F141-A42C-4752F0661BAF}"/>
              </a:ext>
            </a:extLst>
          </p:cNvPr>
          <p:cNvPicPr>
            <a:picLocks noChangeAspect="1"/>
          </p:cNvPicPr>
          <p:nvPr/>
        </p:nvPicPr>
        <p:blipFill>
          <a:blip r:embed="rId3"/>
          <a:stretch>
            <a:fillRect/>
          </a:stretch>
        </p:blipFill>
        <p:spPr>
          <a:xfrm>
            <a:off x="11554210" y="228014"/>
            <a:ext cx="277906" cy="401420"/>
          </a:xfrm>
          <a:prstGeom prst="rect">
            <a:avLst/>
          </a:prstGeom>
        </p:spPr>
      </p:pic>
      <p:sp>
        <p:nvSpPr>
          <p:cNvPr id="6" name="Content Placeholder 5">
            <a:extLst>
              <a:ext uri="{FF2B5EF4-FFF2-40B4-BE49-F238E27FC236}">
                <a16:creationId xmlns:a16="http://schemas.microsoft.com/office/drawing/2014/main" id="{9FA4FCF1-659E-94BF-0748-75FC10A0C8A8}"/>
              </a:ext>
            </a:extLst>
          </p:cNvPr>
          <p:cNvSpPr>
            <a:spLocks noGrp="1"/>
          </p:cNvSpPr>
          <p:nvPr>
            <p:ph idx="1"/>
          </p:nvPr>
        </p:nvSpPr>
        <p:spPr>
          <a:xfrm>
            <a:off x="838200" y="1000125"/>
            <a:ext cx="10515600" cy="5176838"/>
          </a:xfrm>
        </p:spPr>
        <p:txBody>
          <a:bodyPr/>
          <a:lstStyle/>
          <a:p>
            <a:r>
              <a:rPr lang="en-US" dirty="0" err="1"/>
              <a:t>PipeDream</a:t>
            </a:r>
            <a:r>
              <a:rPr lang="en-US" dirty="0"/>
              <a:t>: Aims to maximize hardware utilization.</a:t>
            </a:r>
          </a:p>
          <a:p>
            <a:pPr marL="0" indent="0">
              <a:buNone/>
            </a:pPr>
            <a:endParaRPr lang="en-US" dirty="0"/>
          </a:p>
          <a:p>
            <a:pPr lvl="1"/>
            <a:endParaRPr lang="en-US" dirty="0"/>
          </a:p>
        </p:txBody>
      </p:sp>
      <p:sp>
        <p:nvSpPr>
          <p:cNvPr id="3" name="Content Placeholder 5">
            <a:extLst>
              <a:ext uri="{FF2B5EF4-FFF2-40B4-BE49-F238E27FC236}">
                <a16:creationId xmlns:a16="http://schemas.microsoft.com/office/drawing/2014/main" id="{B6462648-939B-18FF-9A32-8324F21BA770}"/>
              </a:ext>
            </a:extLst>
          </p:cNvPr>
          <p:cNvSpPr txBox="1">
            <a:spLocks/>
          </p:cNvSpPr>
          <p:nvPr/>
        </p:nvSpPr>
        <p:spPr>
          <a:xfrm>
            <a:off x="1800209" y="3120886"/>
            <a:ext cx="7939103" cy="273698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dirty="0"/>
          </a:p>
          <a:p>
            <a:pPr lvl="1"/>
            <a:endParaRPr lang="en-US" dirty="0"/>
          </a:p>
        </p:txBody>
      </p:sp>
      <p:pic>
        <p:nvPicPr>
          <p:cNvPr id="7" name="Picture 6" descr="A diagram of a diagram with numbers and a number on it&#10;&#10;Description automatically generated with medium confidence">
            <a:extLst>
              <a:ext uri="{FF2B5EF4-FFF2-40B4-BE49-F238E27FC236}">
                <a16:creationId xmlns:a16="http://schemas.microsoft.com/office/drawing/2014/main" id="{2C0259A9-F48F-448E-3791-2496B0C39728}"/>
              </a:ext>
            </a:extLst>
          </p:cNvPr>
          <p:cNvPicPr>
            <a:picLocks noChangeAspect="1"/>
          </p:cNvPicPr>
          <p:nvPr/>
        </p:nvPicPr>
        <p:blipFill>
          <a:blip r:embed="rId4"/>
          <a:stretch>
            <a:fillRect/>
          </a:stretch>
        </p:blipFill>
        <p:spPr>
          <a:xfrm>
            <a:off x="1800209" y="2316161"/>
            <a:ext cx="8270361" cy="3402521"/>
          </a:xfrm>
          <a:prstGeom prst="rect">
            <a:avLst/>
          </a:prstGeom>
        </p:spPr>
      </p:pic>
      <p:sp>
        <p:nvSpPr>
          <p:cNvPr id="8" name="TextBox 7">
            <a:extLst>
              <a:ext uri="{FF2B5EF4-FFF2-40B4-BE49-F238E27FC236}">
                <a16:creationId xmlns:a16="http://schemas.microsoft.com/office/drawing/2014/main" id="{E8E6B368-FD33-9593-91A7-DA6ABEAC8EB5}"/>
              </a:ext>
            </a:extLst>
          </p:cNvPr>
          <p:cNvSpPr txBox="1"/>
          <p:nvPr/>
        </p:nvSpPr>
        <p:spPr>
          <a:xfrm>
            <a:off x="2011479" y="5992297"/>
            <a:ext cx="8429102" cy="369332"/>
          </a:xfrm>
          <a:prstGeom prst="rect">
            <a:avLst/>
          </a:prstGeom>
          <a:solidFill>
            <a:srgbClr val="FF0000"/>
          </a:solidFill>
        </p:spPr>
        <p:txBody>
          <a:bodyPr wrap="none" rtlCol="0">
            <a:spAutoFit/>
          </a:bodyPr>
          <a:lstStyle/>
          <a:p>
            <a:r>
              <a:rPr lang="en-US" b="1" dirty="0">
                <a:solidFill>
                  <a:schemeClr val="bg1"/>
                </a:solidFill>
              </a:rPr>
              <a:t>Multiple copies of weights on the accelerator prevents scaling to bigger models</a:t>
            </a:r>
          </a:p>
        </p:txBody>
      </p:sp>
    </p:spTree>
    <p:extLst>
      <p:ext uri="{BB962C8B-B14F-4D97-AF65-F5344CB8AC3E}">
        <p14:creationId xmlns:p14="http://schemas.microsoft.com/office/powerpoint/2010/main" val="17871771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24" name="Google Shape;145;p7">
            <a:extLst>
              <a:ext uri="{FF2B5EF4-FFF2-40B4-BE49-F238E27FC236}">
                <a16:creationId xmlns:a16="http://schemas.microsoft.com/office/drawing/2014/main" id="{D5C485F8-53F2-BD48-9D7B-D5B2FD5D6C0B}"/>
              </a:ext>
            </a:extLst>
          </p:cNvPr>
          <p:cNvSpPr/>
          <p:nvPr/>
        </p:nvSpPr>
        <p:spPr>
          <a:xfrm rot="10800000" flipH="1" flipV="1">
            <a:off x="0" y="9590"/>
            <a:ext cx="12192000" cy="886838"/>
          </a:xfrm>
          <a:prstGeom prst="rect">
            <a:avLst/>
          </a:prstGeom>
          <a:solidFill>
            <a:srgbClr val="13294B"/>
          </a:solidFill>
          <a:ln>
            <a:noFill/>
          </a:ln>
        </p:spPr>
        <p:txBody>
          <a:bodyPr spcFirstLastPara="1" wrap="square" lIns="91425" tIns="45700" rIns="91425" bIns="45700" anchor="ctr" anchorCtr="0">
            <a:noAutofit/>
          </a:bodyPr>
          <a:lstStyle/>
          <a:p>
            <a:pPr marL="0" marR="0" lvl="0" indent="0" rtl="0">
              <a:lnSpc>
                <a:spcPct val="100000"/>
              </a:lnSpc>
              <a:spcBef>
                <a:spcPts val="0"/>
              </a:spcBef>
              <a:spcAft>
                <a:spcPts val="0"/>
              </a:spcAft>
              <a:buClr>
                <a:schemeClr val="lt1"/>
              </a:buClr>
              <a:buSzPts val="1800"/>
              <a:buFont typeface="Calibri"/>
              <a:buNone/>
            </a:pPr>
            <a:r>
              <a:rPr lang="en-US" sz="2000" dirty="0">
                <a:solidFill>
                  <a:schemeClr val="bg1"/>
                </a:solidFill>
                <a:latin typeface="Calibri"/>
                <a:ea typeface="Calibri"/>
                <a:cs typeface="Calibri"/>
                <a:sym typeface="Calibri"/>
              </a:rPr>
              <a:t>Key Ideas: Algorithm</a:t>
            </a:r>
            <a:endParaRPr sz="2000" b="0" i="0" u="none" strike="noStrike" cap="none" dirty="0">
              <a:solidFill>
                <a:schemeClr val="bg1"/>
              </a:solidFill>
              <a:latin typeface="Calibri"/>
              <a:ea typeface="Calibri"/>
              <a:cs typeface="Calibri"/>
              <a:sym typeface="Calibri"/>
            </a:endParaRPr>
          </a:p>
        </p:txBody>
      </p:sp>
      <p:pic>
        <p:nvPicPr>
          <p:cNvPr id="25" name="Picture 24" descr="A close up of a logo&#10;&#10;Description automatically generated">
            <a:extLst>
              <a:ext uri="{FF2B5EF4-FFF2-40B4-BE49-F238E27FC236}">
                <a16:creationId xmlns:a16="http://schemas.microsoft.com/office/drawing/2014/main" id="{818745B6-76BD-F141-A42C-4752F0661BAF}"/>
              </a:ext>
            </a:extLst>
          </p:cNvPr>
          <p:cNvPicPr>
            <a:picLocks noChangeAspect="1"/>
          </p:cNvPicPr>
          <p:nvPr/>
        </p:nvPicPr>
        <p:blipFill>
          <a:blip r:embed="rId3"/>
          <a:stretch>
            <a:fillRect/>
          </a:stretch>
        </p:blipFill>
        <p:spPr>
          <a:xfrm>
            <a:off x="11554210" y="228014"/>
            <a:ext cx="277906" cy="401420"/>
          </a:xfrm>
          <a:prstGeom prst="rect">
            <a:avLst/>
          </a:prstGeom>
        </p:spPr>
      </p:pic>
      <p:pic>
        <p:nvPicPr>
          <p:cNvPr id="3" name="Picture 2" descr="A diagram of a bubble&#10;&#10;Description automatically generated with medium confidence">
            <a:extLst>
              <a:ext uri="{FF2B5EF4-FFF2-40B4-BE49-F238E27FC236}">
                <a16:creationId xmlns:a16="http://schemas.microsoft.com/office/drawing/2014/main" id="{D77F8DB3-1744-0E65-F133-762B3894F894}"/>
              </a:ext>
            </a:extLst>
          </p:cNvPr>
          <p:cNvPicPr>
            <a:picLocks noChangeAspect="1"/>
          </p:cNvPicPr>
          <p:nvPr/>
        </p:nvPicPr>
        <p:blipFill>
          <a:blip r:embed="rId4"/>
          <a:stretch>
            <a:fillRect/>
          </a:stretch>
        </p:blipFill>
        <p:spPr>
          <a:xfrm>
            <a:off x="1303336" y="2401886"/>
            <a:ext cx="9802881" cy="2784476"/>
          </a:xfrm>
          <a:prstGeom prst="rect">
            <a:avLst/>
          </a:prstGeom>
        </p:spPr>
      </p:pic>
      <p:sp>
        <p:nvSpPr>
          <p:cNvPr id="4" name="TextBox 3">
            <a:extLst>
              <a:ext uri="{FF2B5EF4-FFF2-40B4-BE49-F238E27FC236}">
                <a16:creationId xmlns:a16="http://schemas.microsoft.com/office/drawing/2014/main" id="{5B512051-6087-57F2-93FF-56FFD81E55A2}"/>
              </a:ext>
            </a:extLst>
          </p:cNvPr>
          <p:cNvSpPr txBox="1"/>
          <p:nvPr/>
        </p:nvSpPr>
        <p:spPr>
          <a:xfrm>
            <a:off x="2419480" y="5786438"/>
            <a:ext cx="7765074" cy="369332"/>
          </a:xfrm>
          <a:prstGeom prst="rect">
            <a:avLst/>
          </a:prstGeom>
          <a:solidFill>
            <a:srgbClr val="92D050"/>
          </a:solidFill>
        </p:spPr>
        <p:txBody>
          <a:bodyPr wrap="none" rtlCol="0">
            <a:spAutoFit/>
          </a:bodyPr>
          <a:lstStyle/>
          <a:p>
            <a:r>
              <a:rPr lang="en-US" b="1" dirty="0">
                <a:solidFill>
                  <a:schemeClr val="bg1"/>
                </a:solidFill>
              </a:rPr>
              <a:t>Partition layers into cells and divide the mini-batches into micro-batches</a:t>
            </a:r>
          </a:p>
        </p:txBody>
      </p:sp>
    </p:spTree>
    <p:extLst>
      <p:ext uri="{BB962C8B-B14F-4D97-AF65-F5344CB8AC3E}">
        <p14:creationId xmlns:p14="http://schemas.microsoft.com/office/powerpoint/2010/main" val="414975792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2758</TotalTime>
  <Words>1994</Words>
  <Application>Microsoft Macintosh PowerPoint</Application>
  <PresentationFormat>Widescreen</PresentationFormat>
  <Paragraphs>157</Paragraphs>
  <Slides>21</Slides>
  <Notes>20</Notes>
  <HiddenSlides>1</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Aptos</vt:lpstr>
      <vt:lpstr>Aptos Display</vt:lpstr>
      <vt:lpstr>Arial</vt:lpstr>
      <vt:lpstr>Calibri</vt:lpstr>
      <vt:lpstr>Cambria Math</vt:lpstr>
      <vt:lpstr>Helvetica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Taleka, Bhagyashree</dc:creator>
  <cp:lastModifiedBy>Taleka, Bhagyashree</cp:lastModifiedBy>
  <cp:revision>2</cp:revision>
  <dcterms:created xsi:type="dcterms:W3CDTF">2024-09-03T17:18:24Z</dcterms:created>
  <dcterms:modified xsi:type="dcterms:W3CDTF">2024-09-11T14:07:04Z</dcterms:modified>
</cp:coreProperties>
</file>

<file path=docProps/thumbnail.jpeg>
</file>